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handoutMasterIdLst>
    <p:handoutMasterId r:id="rId28"/>
  </p:handoutMasterIdLst>
  <p:sldIdLst>
    <p:sldId id="256" r:id="rId5"/>
    <p:sldId id="352" r:id="rId6"/>
    <p:sldId id="324" r:id="rId7"/>
    <p:sldId id="355" r:id="rId8"/>
    <p:sldId id="373" r:id="rId9"/>
    <p:sldId id="378" r:id="rId10"/>
    <p:sldId id="375" r:id="rId11"/>
    <p:sldId id="343" r:id="rId12"/>
    <p:sldId id="353" r:id="rId13"/>
    <p:sldId id="354" r:id="rId14"/>
    <p:sldId id="346" r:id="rId15"/>
    <p:sldId id="348" r:id="rId16"/>
    <p:sldId id="374" r:id="rId17"/>
    <p:sldId id="371" r:id="rId18"/>
    <p:sldId id="372" r:id="rId19"/>
    <p:sldId id="357" r:id="rId20"/>
    <p:sldId id="358" r:id="rId21"/>
    <p:sldId id="349" r:id="rId22"/>
    <p:sldId id="350" r:id="rId23"/>
    <p:sldId id="361" r:id="rId24"/>
    <p:sldId id="335" r:id="rId25"/>
    <p:sldId id="345" r:id="rId26"/>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a:srgbClr val="009242"/>
    <a:srgbClr val="CA483E"/>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88" autoAdjust="0"/>
    <p:restoredTop sz="94872" autoAdjust="0"/>
  </p:normalViewPr>
  <p:slideViewPr>
    <p:cSldViewPr snapToGrid="0">
      <p:cViewPr>
        <p:scale>
          <a:sx n="94" d="100"/>
          <a:sy n="94" d="100"/>
        </p:scale>
        <p:origin x="-600" y="-306"/>
      </p:cViewPr>
      <p:guideLst>
        <p:guide orient="horz" pos="2160"/>
        <p:guide pos="2880"/>
      </p:guideLst>
    </p:cSldViewPr>
  </p:slideViewPr>
  <p:notesTextViewPr>
    <p:cViewPr>
      <p:scale>
        <a:sx n="100" d="100"/>
        <a:sy n="100" d="100"/>
      </p:scale>
      <p:origin x="0" y="0"/>
    </p:cViewPr>
  </p:notesTextViewPr>
  <p:notesViewPr>
    <p:cSldViewPr snapToGrid="0">
      <p:cViewPr varScale="1">
        <p:scale>
          <a:sx n="77" d="100"/>
          <a:sy n="77" d="100"/>
        </p:scale>
        <p:origin x="-2190" y="-90"/>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DF0E1F-9214-4F12-8022-671215288F24}" type="doc">
      <dgm:prSet loTypeId="urn:microsoft.com/office/officeart/2005/8/layout/process1" loCatId="process" qsTypeId="urn:microsoft.com/office/officeart/2005/8/quickstyle/3d4" qsCatId="3D" csTypeId="urn:microsoft.com/office/officeart/2005/8/colors/accent0_3" csCatId="mainScheme" phldr="1"/>
      <dgm:spPr/>
      <dgm:t>
        <a:bodyPr/>
        <a:lstStyle/>
        <a:p>
          <a:endParaRPr lang="en-ZA"/>
        </a:p>
      </dgm:t>
    </dgm:pt>
    <dgm:pt modelId="{4BFC5A6C-3B80-4EA3-83C9-08D376AD21D8}">
      <dgm:prSet phldrT="[Text]"/>
      <dgm:spPr/>
      <dgm:t>
        <a:bodyPr/>
        <a:lstStyle/>
        <a:p>
          <a:r>
            <a:rPr lang="en-ZA" dirty="0" smtClean="0"/>
            <a:t> Tax Compliance Strategy </a:t>
          </a:r>
          <a:endParaRPr lang="en-ZA" dirty="0"/>
        </a:p>
      </dgm:t>
    </dgm:pt>
    <dgm:pt modelId="{3A7600E8-5787-4437-9161-BB2957C4CB3B}" type="parTrans" cxnId="{7B827142-2347-4AF7-9039-23A95101CA4A}">
      <dgm:prSet/>
      <dgm:spPr/>
      <dgm:t>
        <a:bodyPr/>
        <a:lstStyle/>
        <a:p>
          <a:endParaRPr lang="en-ZA"/>
        </a:p>
      </dgm:t>
    </dgm:pt>
    <dgm:pt modelId="{BC43AA0F-8299-45C7-A5F5-33CEFD98C154}" type="sibTrans" cxnId="{7B827142-2347-4AF7-9039-23A95101CA4A}">
      <dgm:prSet/>
      <dgm:spPr/>
      <dgm:t>
        <a:bodyPr/>
        <a:lstStyle/>
        <a:p>
          <a:endParaRPr lang="en-ZA"/>
        </a:p>
      </dgm:t>
    </dgm:pt>
    <dgm:pt modelId="{8345F1AF-FFCE-4463-BDD2-82BD7ED82C75}">
      <dgm:prSet custT="1"/>
      <dgm:spPr/>
      <dgm:t>
        <a:bodyPr/>
        <a:lstStyle/>
        <a:p>
          <a:r>
            <a:rPr lang="en-ZA" sz="1400" dirty="0" smtClean="0"/>
            <a:t> </a:t>
          </a:r>
          <a:r>
            <a:rPr lang="en-ZA" sz="1400" b="1" u="sng" dirty="0" smtClean="0"/>
            <a:t>Factors that impact Tax Compliance</a:t>
          </a:r>
        </a:p>
        <a:p>
          <a:r>
            <a:rPr lang="en-ZA" sz="1400" b="1" u="sng" dirty="0" smtClean="0"/>
            <a:t> </a:t>
          </a:r>
        </a:p>
        <a:p>
          <a:r>
            <a:rPr lang="en-ZA" sz="1400" b="1" dirty="0" smtClean="0"/>
            <a:t>Global Factors</a:t>
          </a:r>
        </a:p>
        <a:p>
          <a:r>
            <a:rPr lang="en-ZA" sz="1400" b="1" dirty="0" smtClean="0"/>
            <a:t>National Factors </a:t>
          </a:r>
        </a:p>
        <a:p>
          <a:r>
            <a:rPr lang="en-ZA" sz="1400" b="1" dirty="0" smtClean="0"/>
            <a:t>Environmental Factors:</a:t>
          </a:r>
        </a:p>
        <a:p>
          <a:r>
            <a:rPr lang="en-ZA" sz="1400" b="1" dirty="0" smtClean="0"/>
            <a:t>Economic </a:t>
          </a:r>
        </a:p>
        <a:p>
          <a:r>
            <a:rPr lang="en-ZA" sz="1400" b="1" dirty="0" smtClean="0"/>
            <a:t>Social</a:t>
          </a:r>
        </a:p>
        <a:p>
          <a:r>
            <a:rPr lang="en-ZA" sz="1400" b="1" dirty="0" smtClean="0"/>
            <a:t>Political </a:t>
          </a:r>
        </a:p>
        <a:p>
          <a:r>
            <a:rPr lang="en-ZA" sz="1400" b="1" dirty="0" smtClean="0"/>
            <a:t>Technological </a:t>
          </a:r>
        </a:p>
        <a:p>
          <a:r>
            <a:rPr lang="en-ZA" sz="1400" b="1" dirty="0" smtClean="0"/>
            <a:t> Legislative </a:t>
          </a:r>
        </a:p>
        <a:p>
          <a:r>
            <a:rPr lang="en-ZA" sz="1400" b="1" dirty="0" smtClean="0"/>
            <a:t> Administrative </a:t>
          </a:r>
        </a:p>
        <a:p>
          <a:endParaRPr lang="en-ZA" sz="1400" dirty="0" smtClean="0"/>
        </a:p>
        <a:p>
          <a:endParaRPr lang="en-ZA" sz="1200" dirty="0"/>
        </a:p>
      </dgm:t>
    </dgm:pt>
    <dgm:pt modelId="{E709DE34-7EA1-45CE-B123-345BF91792BB}" type="parTrans" cxnId="{A1B3B7A0-6D8A-41C6-8AA4-2C58E6F89E48}">
      <dgm:prSet/>
      <dgm:spPr/>
      <dgm:t>
        <a:bodyPr/>
        <a:lstStyle/>
        <a:p>
          <a:endParaRPr lang="en-ZA"/>
        </a:p>
      </dgm:t>
    </dgm:pt>
    <dgm:pt modelId="{C49F9AED-FB70-4210-8C3C-743961BE2C29}" type="sibTrans" cxnId="{A1B3B7A0-6D8A-41C6-8AA4-2C58E6F89E48}">
      <dgm:prSet/>
      <dgm:spPr/>
      <dgm:t>
        <a:bodyPr/>
        <a:lstStyle/>
        <a:p>
          <a:endParaRPr lang="en-ZA"/>
        </a:p>
      </dgm:t>
    </dgm:pt>
    <dgm:pt modelId="{0E92DE66-2BBB-493C-8F0A-C15DE3C51A37}">
      <dgm:prSet/>
      <dgm:spPr/>
      <dgm:t>
        <a:bodyPr/>
        <a:lstStyle/>
        <a:p>
          <a:r>
            <a:rPr lang="en-ZA" dirty="0" smtClean="0"/>
            <a:t> Tax  Compliance  Behaviour </a:t>
          </a:r>
          <a:endParaRPr lang="en-ZA" dirty="0"/>
        </a:p>
      </dgm:t>
    </dgm:pt>
    <dgm:pt modelId="{A684EBD8-AE40-4205-82F9-1D307CB3D639}" type="parTrans" cxnId="{2D0FC7FA-800A-4B90-BCEC-7F09E14A8169}">
      <dgm:prSet/>
      <dgm:spPr/>
      <dgm:t>
        <a:bodyPr/>
        <a:lstStyle/>
        <a:p>
          <a:endParaRPr lang="en-ZA"/>
        </a:p>
      </dgm:t>
    </dgm:pt>
    <dgm:pt modelId="{D3C17F3A-A665-4954-8DE9-3526B84ABF64}" type="sibTrans" cxnId="{2D0FC7FA-800A-4B90-BCEC-7F09E14A8169}">
      <dgm:prSet/>
      <dgm:spPr/>
      <dgm:t>
        <a:bodyPr/>
        <a:lstStyle/>
        <a:p>
          <a:endParaRPr lang="en-ZA"/>
        </a:p>
      </dgm:t>
    </dgm:pt>
    <dgm:pt modelId="{936316BE-85E3-4D0A-9871-37066BF31DB6}" type="pres">
      <dgm:prSet presAssocID="{B6DF0E1F-9214-4F12-8022-671215288F24}" presName="Name0" presStyleCnt="0">
        <dgm:presLayoutVars>
          <dgm:dir/>
          <dgm:resizeHandles val="exact"/>
        </dgm:presLayoutVars>
      </dgm:prSet>
      <dgm:spPr/>
      <dgm:t>
        <a:bodyPr/>
        <a:lstStyle/>
        <a:p>
          <a:endParaRPr lang="en-ZA"/>
        </a:p>
      </dgm:t>
    </dgm:pt>
    <dgm:pt modelId="{F2A7BBB3-B4A0-49DE-A572-A2333DE43E7F}" type="pres">
      <dgm:prSet presAssocID="{4BFC5A6C-3B80-4EA3-83C9-08D376AD21D8}" presName="node" presStyleLbl="node1" presStyleIdx="0" presStyleCnt="3" custLinFactX="214989" custLinFactNeighborX="300000" custLinFactNeighborY="-3782">
        <dgm:presLayoutVars>
          <dgm:bulletEnabled val="1"/>
        </dgm:presLayoutVars>
      </dgm:prSet>
      <dgm:spPr/>
      <dgm:t>
        <a:bodyPr/>
        <a:lstStyle/>
        <a:p>
          <a:endParaRPr lang="en-ZA"/>
        </a:p>
      </dgm:t>
    </dgm:pt>
    <dgm:pt modelId="{C167BE48-D3DD-49BD-84C3-D6873285094C}" type="pres">
      <dgm:prSet presAssocID="{BC43AA0F-8299-45C7-A5F5-33CEFD98C154}" presName="sibTrans" presStyleLbl="sibTrans2D1" presStyleIdx="0" presStyleCnt="2" custAng="10788048"/>
      <dgm:spPr/>
      <dgm:t>
        <a:bodyPr/>
        <a:lstStyle/>
        <a:p>
          <a:endParaRPr lang="en-ZA"/>
        </a:p>
      </dgm:t>
    </dgm:pt>
    <dgm:pt modelId="{3E4A170D-B0E6-4231-BD4E-68FAD5B2EED7}" type="pres">
      <dgm:prSet presAssocID="{BC43AA0F-8299-45C7-A5F5-33CEFD98C154}" presName="connectorText" presStyleLbl="sibTrans2D1" presStyleIdx="0" presStyleCnt="2"/>
      <dgm:spPr/>
      <dgm:t>
        <a:bodyPr/>
        <a:lstStyle/>
        <a:p>
          <a:endParaRPr lang="en-ZA"/>
        </a:p>
      </dgm:t>
    </dgm:pt>
    <dgm:pt modelId="{70630266-AF3A-4F07-AD19-8BA992BB5538}" type="pres">
      <dgm:prSet presAssocID="{0E92DE66-2BBB-493C-8F0A-C15DE3C51A37}" presName="node" presStyleLbl="node1" presStyleIdx="1" presStyleCnt="3" custScaleX="94091" custScaleY="108530" custLinFactNeighborX="83527" custLinFactNeighborY="-1841">
        <dgm:presLayoutVars>
          <dgm:bulletEnabled val="1"/>
        </dgm:presLayoutVars>
      </dgm:prSet>
      <dgm:spPr/>
      <dgm:t>
        <a:bodyPr/>
        <a:lstStyle/>
        <a:p>
          <a:endParaRPr lang="en-ZA"/>
        </a:p>
      </dgm:t>
    </dgm:pt>
    <dgm:pt modelId="{78110FBC-C4E6-42F1-AA24-F9D72804224F}" type="pres">
      <dgm:prSet presAssocID="{D3C17F3A-A665-4954-8DE9-3526B84ABF64}" presName="sibTrans" presStyleLbl="sibTrans2D1" presStyleIdx="1" presStyleCnt="2" custAng="10862821"/>
      <dgm:spPr/>
      <dgm:t>
        <a:bodyPr/>
        <a:lstStyle/>
        <a:p>
          <a:endParaRPr lang="en-ZA"/>
        </a:p>
      </dgm:t>
    </dgm:pt>
    <dgm:pt modelId="{6773E06E-3261-4605-8D02-0D2BC01B5EDA}" type="pres">
      <dgm:prSet presAssocID="{D3C17F3A-A665-4954-8DE9-3526B84ABF64}" presName="connectorText" presStyleLbl="sibTrans2D1" presStyleIdx="1" presStyleCnt="2"/>
      <dgm:spPr/>
      <dgm:t>
        <a:bodyPr/>
        <a:lstStyle/>
        <a:p>
          <a:endParaRPr lang="en-ZA"/>
        </a:p>
      </dgm:t>
    </dgm:pt>
    <dgm:pt modelId="{CA7821CD-B042-4D1D-9177-5EED723754CB}" type="pres">
      <dgm:prSet presAssocID="{8345F1AF-FFCE-4463-BDD2-82BD7ED82C75}" presName="node" presStyleLbl="node1" presStyleIdx="2" presStyleCnt="3" custScaleX="121172" custScaleY="120204" custLinFactX="-191360" custLinFactNeighborX="-200000" custLinFactNeighborY="1730">
        <dgm:presLayoutVars>
          <dgm:bulletEnabled val="1"/>
        </dgm:presLayoutVars>
      </dgm:prSet>
      <dgm:spPr/>
      <dgm:t>
        <a:bodyPr/>
        <a:lstStyle/>
        <a:p>
          <a:endParaRPr lang="en-ZA"/>
        </a:p>
      </dgm:t>
    </dgm:pt>
  </dgm:ptLst>
  <dgm:cxnLst>
    <dgm:cxn modelId="{B2CFEEDF-3D4C-4B11-B433-60CB9904FF47}" type="presOf" srcId="{D3C17F3A-A665-4954-8DE9-3526B84ABF64}" destId="{78110FBC-C4E6-42F1-AA24-F9D72804224F}" srcOrd="0" destOrd="0" presId="urn:microsoft.com/office/officeart/2005/8/layout/process1"/>
    <dgm:cxn modelId="{E3C10EE0-1FDB-4E5F-B8A8-9592431F7389}" type="presOf" srcId="{0E92DE66-2BBB-493C-8F0A-C15DE3C51A37}" destId="{70630266-AF3A-4F07-AD19-8BA992BB5538}" srcOrd="0" destOrd="0" presId="urn:microsoft.com/office/officeart/2005/8/layout/process1"/>
    <dgm:cxn modelId="{DB34AB06-B3D1-4447-B19C-6F8475BC54BC}" type="presOf" srcId="{B6DF0E1F-9214-4F12-8022-671215288F24}" destId="{936316BE-85E3-4D0A-9871-37066BF31DB6}" srcOrd="0" destOrd="0" presId="urn:microsoft.com/office/officeart/2005/8/layout/process1"/>
    <dgm:cxn modelId="{7B827142-2347-4AF7-9039-23A95101CA4A}" srcId="{B6DF0E1F-9214-4F12-8022-671215288F24}" destId="{4BFC5A6C-3B80-4EA3-83C9-08D376AD21D8}" srcOrd="0" destOrd="0" parTransId="{3A7600E8-5787-4437-9161-BB2957C4CB3B}" sibTransId="{BC43AA0F-8299-45C7-A5F5-33CEFD98C154}"/>
    <dgm:cxn modelId="{2D0FC7FA-800A-4B90-BCEC-7F09E14A8169}" srcId="{B6DF0E1F-9214-4F12-8022-671215288F24}" destId="{0E92DE66-2BBB-493C-8F0A-C15DE3C51A37}" srcOrd="1" destOrd="0" parTransId="{A684EBD8-AE40-4205-82F9-1D307CB3D639}" sibTransId="{D3C17F3A-A665-4954-8DE9-3526B84ABF64}"/>
    <dgm:cxn modelId="{5188B797-3BDA-4D33-A4C8-5E6ACA3BB4B7}" type="presOf" srcId="{8345F1AF-FFCE-4463-BDD2-82BD7ED82C75}" destId="{CA7821CD-B042-4D1D-9177-5EED723754CB}" srcOrd="0" destOrd="0" presId="urn:microsoft.com/office/officeart/2005/8/layout/process1"/>
    <dgm:cxn modelId="{FF01DE62-08DF-4E49-9581-C10576544309}" type="presOf" srcId="{4BFC5A6C-3B80-4EA3-83C9-08D376AD21D8}" destId="{F2A7BBB3-B4A0-49DE-A572-A2333DE43E7F}" srcOrd="0" destOrd="0" presId="urn:microsoft.com/office/officeart/2005/8/layout/process1"/>
    <dgm:cxn modelId="{E31A0EB0-83F9-430A-A169-77A1EC426FD4}" type="presOf" srcId="{BC43AA0F-8299-45C7-A5F5-33CEFD98C154}" destId="{3E4A170D-B0E6-4231-BD4E-68FAD5B2EED7}" srcOrd="1" destOrd="0" presId="urn:microsoft.com/office/officeart/2005/8/layout/process1"/>
    <dgm:cxn modelId="{E1BBE098-51D3-4E50-807C-8C18CFE4F9C8}" type="presOf" srcId="{BC43AA0F-8299-45C7-A5F5-33CEFD98C154}" destId="{C167BE48-D3DD-49BD-84C3-D6873285094C}" srcOrd="0" destOrd="0" presId="urn:microsoft.com/office/officeart/2005/8/layout/process1"/>
    <dgm:cxn modelId="{D9FA8C90-C84F-42BD-93E0-EA728F2C1D6D}" type="presOf" srcId="{D3C17F3A-A665-4954-8DE9-3526B84ABF64}" destId="{6773E06E-3261-4605-8D02-0D2BC01B5EDA}" srcOrd="1" destOrd="0" presId="urn:microsoft.com/office/officeart/2005/8/layout/process1"/>
    <dgm:cxn modelId="{A1B3B7A0-6D8A-41C6-8AA4-2C58E6F89E48}" srcId="{B6DF0E1F-9214-4F12-8022-671215288F24}" destId="{8345F1AF-FFCE-4463-BDD2-82BD7ED82C75}" srcOrd="2" destOrd="0" parTransId="{E709DE34-7EA1-45CE-B123-345BF91792BB}" sibTransId="{C49F9AED-FB70-4210-8C3C-743961BE2C29}"/>
    <dgm:cxn modelId="{98D618A4-376D-4939-B6FC-488A2E20AA3D}" type="presParOf" srcId="{936316BE-85E3-4D0A-9871-37066BF31DB6}" destId="{F2A7BBB3-B4A0-49DE-A572-A2333DE43E7F}" srcOrd="0" destOrd="0" presId="urn:microsoft.com/office/officeart/2005/8/layout/process1"/>
    <dgm:cxn modelId="{BFE67363-5C53-42B4-A5AA-819DE66A459C}" type="presParOf" srcId="{936316BE-85E3-4D0A-9871-37066BF31DB6}" destId="{C167BE48-D3DD-49BD-84C3-D6873285094C}" srcOrd="1" destOrd="0" presId="urn:microsoft.com/office/officeart/2005/8/layout/process1"/>
    <dgm:cxn modelId="{C39EBC77-804D-4783-9F91-14A6B3DBA88F}" type="presParOf" srcId="{C167BE48-D3DD-49BD-84C3-D6873285094C}" destId="{3E4A170D-B0E6-4231-BD4E-68FAD5B2EED7}" srcOrd="0" destOrd="0" presId="urn:microsoft.com/office/officeart/2005/8/layout/process1"/>
    <dgm:cxn modelId="{1A494174-6DA2-462F-A520-343204933731}" type="presParOf" srcId="{936316BE-85E3-4D0A-9871-37066BF31DB6}" destId="{70630266-AF3A-4F07-AD19-8BA992BB5538}" srcOrd="2" destOrd="0" presId="urn:microsoft.com/office/officeart/2005/8/layout/process1"/>
    <dgm:cxn modelId="{F54B6B27-85E8-4D6B-8B0B-155B02499F18}" type="presParOf" srcId="{936316BE-85E3-4D0A-9871-37066BF31DB6}" destId="{78110FBC-C4E6-42F1-AA24-F9D72804224F}" srcOrd="3" destOrd="0" presId="urn:microsoft.com/office/officeart/2005/8/layout/process1"/>
    <dgm:cxn modelId="{1A7F83D8-B09F-4F0F-B7EF-7885DD099002}" type="presParOf" srcId="{78110FBC-C4E6-42F1-AA24-F9D72804224F}" destId="{6773E06E-3261-4605-8D02-0D2BC01B5EDA}" srcOrd="0" destOrd="0" presId="urn:microsoft.com/office/officeart/2005/8/layout/process1"/>
    <dgm:cxn modelId="{1CBAA8B7-A4BB-4995-89BF-E530715E3298}" type="presParOf" srcId="{936316BE-85E3-4D0A-9871-37066BF31DB6}" destId="{CA7821CD-B042-4D1D-9177-5EED723754C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A7BBB3-B4A0-49DE-A572-A2333DE43E7F}">
      <dsp:nvSpPr>
        <dsp:cNvPr id="0" name=""/>
        <dsp:cNvSpPr/>
      </dsp:nvSpPr>
      <dsp:spPr>
        <a:xfrm>
          <a:off x="6059009" y="363742"/>
          <a:ext cx="2048670" cy="3678065"/>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ZA" sz="2300" kern="1200" dirty="0" smtClean="0"/>
            <a:t> Tax Compliance Strategy </a:t>
          </a:r>
          <a:endParaRPr lang="en-ZA" sz="2300" kern="1200" dirty="0"/>
        </a:p>
      </dsp:txBody>
      <dsp:txXfrm>
        <a:off x="6119012" y="423745"/>
        <a:ext cx="1928664" cy="3558059"/>
      </dsp:txXfrm>
    </dsp:sp>
    <dsp:sp modelId="{C167BE48-D3DD-49BD-84C3-D6873285094C}">
      <dsp:nvSpPr>
        <dsp:cNvPr id="0" name=""/>
        <dsp:cNvSpPr/>
      </dsp:nvSpPr>
      <dsp:spPr>
        <a:xfrm rot="21492275">
          <a:off x="5611419" y="1985519"/>
          <a:ext cx="304209" cy="508070"/>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ZA" sz="1900" kern="1200"/>
        </a:p>
      </dsp:txBody>
      <dsp:txXfrm rot="10800000">
        <a:off x="5611441" y="2088563"/>
        <a:ext cx="212946" cy="304842"/>
      </dsp:txXfrm>
    </dsp:sp>
    <dsp:sp modelId="{70630266-AF3A-4F07-AD19-8BA992BB5538}">
      <dsp:nvSpPr>
        <dsp:cNvPr id="0" name=""/>
        <dsp:cNvSpPr/>
      </dsp:nvSpPr>
      <dsp:spPr>
        <a:xfrm>
          <a:off x="3557637" y="278264"/>
          <a:ext cx="1927614" cy="3991804"/>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ZA" sz="2300" kern="1200" dirty="0" smtClean="0"/>
            <a:t> Tax  Compliance  Behaviour </a:t>
          </a:r>
          <a:endParaRPr lang="en-ZA" sz="2300" kern="1200" dirty="0"/>
        </a:p>
      </dsp:txBody>
      <dsp:txXfrm>
        <a:off x="3614095" y="334722"/>
        <a:ext cx="1814698" cy="3878888"/>
      </dsp:txXfrm>
    </dsp:sp>
    <dsp:sp modelId="{78110FBC-C4E6-42F1-AA24-F9D72804224F}">
      <dsp:nvSpPr>
        <dsp:cNvPr id="0" name=""/>
        <dsp:cNvSpPr/>
      </dsp:nvSpPr>
      <dsp:spPr>
        <a:xfrm rot="21522641">
          <a:off x="2766297" y="2080765"/>
          <a:ext cx="538000" cy="508070"/>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lightRig rig="chilly" dir="t"/>
        </a:scene3d>
        <a:sp3d z="-70000" extrusionH="1700" prstMaterial="translucentPowder">
          <a:bevelT w="25400" h="6350" prst="softRound"/>
          <a:bevelB w="0" h="0" prst="convex"/>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ZA" sz="1900" kern="1200"/>
        </a:p>
      </dsp:txBody>
      <dsp:txXfrm rot="10800000">
        <a:off x="2766316" y="2184094"/>
        <a:ext cx="385579" cy="304842"/>
      </dsp:txXfrm>
    </dsp:sp>
    <dsp:sp modelId="{CA7821CD-B042-4D1D-9177-5EED723754CB}">
      <dsp:nvSpPr>
        <dsp:cNvPr id="0" name=""/>
        <dsp:cNvSpPr/>
      </dsp:nvSpPr>
      <dsp:spPr>
        <a:xfrm>
          <a:off x="60971" y="194919"/>
          <a:ext cx="2482414" cy="4421181"/>
        </a:xfrm>
        <a:prstGeom prst="roundRect">
          <a:avLst>
            <a:gd name="adj" fmla="val 10000"/>
          </a:avLst>
        </a:prstGeom>
        <a:solidFill>
          <a:schemeClr val="dk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ZA" sz="1400" kern="1200" dirty="0" smtClean="0"/>
            <a:t> </a:t>
          </a:r>
          <a:r>
            <a:rPr lang="en-ZA" sz="1400" b="1" u="sng" kern="1200" dirty="0" smtClean="0"/>
            <a:t>Factors that impact Tax Compliance</a:t>
          </a:r>
        </a:p>
        <a:p>
          <a:pPr lvl="0" algn="ctr" defTabSz="622300">
            <a:lnSpc>
              <a:spcPct val="90000"/>
            </a:lnSpc>
            <a:spcBef>
              <a:spcPct val="0"/>
            </a:spcBef>
            <a:spcAft>
              <a:spcPct val="35000"/>
            </a:spcAft>
          </a:pPr>
          <a:r>
            <a:rPr lang="en-ZA" sz="1400" b="1" u="sng" kern="1200" dirty="0" smtClean="0"/>
            <a:t> </a:t>
          </a:r>
        </a:p>
        <a:p>
          <a:pPr lvl="0" algn="ctr" defTabSz="622300">
            <a:lnSpc>
              <a:spcPct val="90000"/>
            </a:lnSpc>
            <a:spcBef>
              <a:spcPct val="0"/>
            </a:spcBef>
            <a:spcAft>
              <a:spcPct val="35000"/>
            </a:spcAft>
          </a:pPr>
          <a:r>
            <a:rPr lang="en-ZA" sz="1400" b="1" kern="1200" dirty="0" smtClean="0"/>
            <a:t>Global Factors</a:t>
          </a:r>
        </a:p>
        <a:p>
          <a:pPr lvl="0" algn="ctr" defTabSz="622300">
            <a:lnSpc>
              <a:spcPct val="90000"/>
            </a:lnSpc>
            <a:spcBef>
              <a:spcPct val="0"/>
            </a:spcBef>
            <a:spcAft>
              <a:spcPct val="35000"/>
            </a:spcAft>
          </a:pPr>
          <a:r>
            <a:rPr lang="en-ZA" sz="1400" b="1" kern="1200" dirty="0" smtClean="0"/>
            <a:t>National Factors </a:t>
          </a:r>
        </a:p>
        <a:p>
          <a:pPr lvl="0" algn="ctr" defTabSz="622300">
            <a:lnSpc>
              <a:spcPct val="90000"/>
            </a:lnSpc>
            <a:spcBef>
              <a:spcPct val="0"/>
            </a:spcBef>
            <a:spcAft>
              <a:spcPct val="35000"/>
            </a:spcAft>
          </a:pPr>
          <a:r>
            <a:rPr lang="en-ZA" sz="1400" b="1" kern="1200" dirty="0" smtClean="0"/>
            <a:t>Environmental Factors:</a:t>
          </a:r>
        </a:p>
        <a:p>
          <a:pPr lvl="0" algn="ctr" defTabSz="622300">
            <a:lnSpc>
              <a:spcPct val="90000"/>
            </a:lnSpc>
            <a:spcBef>
              <a:spcPct val="0"/>
            </a:spcBef>
            <a:spcAft>
              <a:spcPct val="35000"/>
            </a:spcAft>
          </a:pPr>
          <a:r>
            <a:rPr lang="en-ZA" sz="1400" b="1" kern="1200" dirty="0" smtClean="0"/>
            <a:t>Economic </a:t>
          </a:r>
        </a:p>
        <a:p>
          <a:pPr lvl="0" algn="ctr" defTabSz="622300">
            <a:lnSpc>
              <a:spcPct val="90000"/>
            </a:lnSpc>
            <a:spcBef>
              <a:spcPct val="0"/>
            </a:spcBef>
            <a:spcAft>
              <a:spcPct val="35000"/>
            </a:spcAft>
          </a:pPr>
          <a:r>
            <a:rPr lang="en-ZA" sz="1400" b="1" kern="1200" dirty="0" smtClean="0"/>
            <a:t>Social</a:t>
          </a:r>
        </a:p>
        <a:p>
          <a:pPr lvl="0" algn="ctr" defTabSz="622300">
            <a:lnSpc>
              <a:spcPct val="90000"/>
            </a:lnSpc>
            <a:spcBef>
              <a:spcPct val="0"/>
            </a:spcBef>
            <a:spcAft>
              <a:spcPct val="35000"/>
            </a:spcAft>
          </a:pPr>
          <a:r>
            <a:rPr lang="en-ZA" sz="1400" b="1" kern="1200" dirty="0" smtClean="0"/>
            <a:t>Political </a:t>
          </a:r>
        </a:p>
        <a:p>
          <a:pPr lvl="0" algn="ctr" defTabSz="622300">
            <a:lnSpc>
              <a:spcPct val="90000"/>
            </a:lnSpc>
            <a:spcBef>
              <a:spcPct val="0"/>
            </a:spcBef>
            <a:spcAft>
              <a:spcPct val="35000"/>
            </a:spcAft>
          </a:pPr>
          <a:r>
            <a:rPr lang="en-ZA" sz="1400" b="1" kern="1200" dirty="0" smtClean="0"/>
            <a:t>Technological </a:t>
          </a:r>
        </a:p>
        <a:p>
          <a:pPr lvl="0" algn="ctr" defTabSz="622300">
            <a:lnSpc>
              <a:spcPct val="90000"/>
            </a:lnSpc>
            <a:spcBef>
              <a:spcPct val="0"/>
            </a:spcBef>
            <a:spcAft>
              <a:spcPct val="35000"/>
            </a:spcAft>
          </a:pPr>
          <a:r>
            <a:rPr lang="en-ZA" sz="1400" b="1" kern="1200" dirty="0" smtClean="0"/>
            <a:t> Legislative </a:t>
          </a:r>
        </a:p>
        <a:p>
          <a:pPr lvl="0" algn="ctr" defTabSz="622300">
            <a:lnSpc>
              <a:spcPct val="90000"/>
            </a:lnSpc>
            <a:spcBef>
              <a:spcPct val="0"/>
            </a:spcBef>
            <a:spcAft>
              <a:spcPct val="35000"/>
            </a:spcAft>
          </a:pPr>
          <a:r>
            <a:rPr lang="en-ZA" sz="1400" b="1" kern="1200" dirty="0" smtClean="0"/>
            <a:t> Administrative </a:t>
          </a:r>
        </a:p>
        <a:p>
          <a:pPr lvl="0" algn="ctr" defTabSz="622300">
            <a:lnSpc>
              <a:spcPct val="90000"/>
            </a:lnSpc>
            <a:spcBef>
              <a:spcPct val="0"/>
            </a:spcBef>
            <a:spcAft>
              <a:spcPct val="35000"/>
            </a:spcAft>
          </a:pPr>
          <a:endParaRPr lang="en-ZA" sz="1400" kern="1200" dirty="0" smtClean="0"/>
        </a:p>
        <a:p>
          <a:pPr lvl="0" algn="ctr" defTabSz="622300">
            <a:lnSpc>
              <a:spcPct val="90000"/>
            </a:lnSpc>
            <a:spcBef>
              <a:spcPct val="0"/>
            </a:spcBef>
            <a:spcAft>
              <a:spcPct val="35000"/>
            </a:spcAft>
          </a:pPr>
          <a:endParaRPr lang="en-ZA" sz="1200" kern="1200" dirty="0"/>
        </a:p>
      </dsp:txBody>
      <dsp:txXfrm>
        <a:off x="133678" y="267626"/>
        <a:ext cx="2337000" cy="427576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3979" y="9440308"/>
            <a:ext cx="2950016" cy="497445"/>
          </a:xfrm>
          <a:prstGeom prst="rect">
            <a:avLst/>
          </a:prstGeom>
        </p:spPr>
        <p:txBody>
          <a:bodyPr vert="horz" lIns="91424" tIns="45712" rIns="91424" bIns="45712"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1" y="9440776"/>
            <a:ext cx="2949841" cy="496967"/>
          </a:xfrm>
          <a:prstGeom prst="rect">
            <a:avLst/>
          </a:prstGeom>
        </p:spPr>
        <p:txBody>
          <a:bodyPr vert="horz" lIns="92236" tIns="46118" rIns="92236" bIns="46118"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50017" cy="497445"/>
          </a:xfrm>
          <a:prstGeom prst="rect">
            <a:avLst/>
          </a:prstGeom>
        </p:spPr>
        <p:txBody>
          <a:bodyPr vert="horz" lIns="91424" tIns="45712" rIns="91424" bIns="45712"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3979" y="2"/>
            <a:ext cx="2950016" cy="497445"/>
          </a:xfrm>
          <a:prstGeom prst="rect">
            <a:avLst/>
          </a:prstGeom>
        </p:spPr>
        <p:txBody>
          <a:bodyPr vert="horz" lIns="91424" tIns="45712" rIns="91424" bIns="45712"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24" tIns="45712" rIns="91424" bIns="45712" rtlCol="0" anchor="ctr"/>
          <a:lstStyle/>
          <a:p>
            <a:pPr lvl="0"/>
            <a:endParaRPr lang="en-ZA" noProof="0" dirty="0"/>
          </a:p>
        </p:txBody>
      </p:sp>
      <p:sp>
        <p:nvSpPr>
          <p:cNvPr id="5" name="Notes Placeholder 4"/>
          <p:cNvSpPr>
            <a:spLocks noGrp="1"/>
          </p:cNvSpPr>
          <p:nvPr>
            <p:ph type="body" sz="quarter" idx="3"/>
          </p:nvPr>
        </p:nvSpPr>
        <p:spPr>
          <a:xfrm>
            <a:off x="680401" y="4721746"/>
            <a:ext cx="5444814" cy="4472225"/>
          </a:xfrm>
          <a:prstGeom prst="rect">
            <a:avLst/>
          </a:prstGeom>
        </p:spPr>
        <p:txBody>
          <a:bodyPr vert="horz" lIns="91424" tIns="45712" rIns="91424" bIns="4571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0" y="9440308"/>
            <a:ext cx="2950017" cy="497445"/>
          </a:xfrm>
          <a:prstGeom prst="rect">
            <a:avLst/>
          </a:prstGeom>
        </p:spPr>
        <p:txBody>
          <a:bodyPr vert="horz" lIns="91424" tIns="45712" rIns="91424" bIns="45712"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3979" y="9440308"/>
            <a:ext cx="2950016" cy="497445"/>
          </a:xfrm>
          <a:prstGeom prst="rect">
            <a:avLst/>
          </a:prstGeom>
        </p:spPr>
        <p:txBody>
          <a:bodyPr vert="horz" lIns="91424" tIns="45712" rIns="91424" bIns="45712"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18</a:t>
            </a:fld>
            <a:endParaRPr lang="en-Z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19</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11</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12</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13</a:t>
            </a:fld>
            <a:endParaRPr lang="en-ZA" dirty="0"/>
          </a:p>
        </p:txBody>
      </p:sp>
    </p:spTree>
    <p:extLst>
      <p:ext uri="{BB962C8B-B14F-4D97-AF65-F5344CB8AC3E}">
        <p14:creationId xmlns:p14="http://schemas.microsoft.com/office/powerpoint/2010/main" val="4045597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16</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17</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018"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082"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RFP33_2011_Technical_Scorecard.docx"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dti.gov.za/bee/notice32467.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sanas.co.za/directory/bbee_default.php" TargetMode="Externa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6.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7.emf"/><Relationship Id="rId4" Type="http://schemas.openxmlformats.org/officeDocument/2006/relationships/package" Target="../embeddings/Microsoft_Office_Excel_2007_Workbook3.xlsx"/></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mailto:tenderoffice@sars.gov.za" TargetMode="External"/><Relationship Id="rId5" Type="http://schemas.openxmlformats.org/officeDocument/2006/relationships/hyperlink" Target="mailto:rft-professionalservices@sars.gov.za" TargetMode="Externa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68086" y="877661"/>
            <a:ext cx="8240485" cy="1107996"/>
          </a:xfrm>
        </p:spPr>
        <p:txBody>
          <a:bodyPr/>
          <a:lstStyle/>
          <a:p>
            <a:pPr marL="0" indent="0" algn="ctr">
              <a:buNone/>
            </a:pPr>
            <a:r>
              <a:rPr lang="en-ZA" sz="2400" b="1" dirty="0"/>
              <a:t>PROVISION OF SURVEY SERVICES ON THE ROLE OF PUBLIC OPINION IN DRIVING </a:t>
            </a:r>
            <a:r>
              <a:rPr lang="en-ZA" sz="2400" b="1" dirty="0" smtClean="0"/>
              <a:t>TAXPAYER / </a:t>
            </a:r>
            <a:r>
              <a:rPr lang="en-ZA" sz="2400" b="1" dirty="0"/>
              <a:t>TRADER COMPLIANCE</a:t>
            </a:r>
            <a:endParaRPr lang="en-ZA" sz="2400" dirty="0"/>
          </a:p>
        </p:txBody>
      </p:sp>
      <p:sp>
        <p:nvSpPr>
          <p:cNvPr id="8" name="Subtitle 3"/>
          <p:cNvSpPr txBox="1">
            <a:spLocks/>
          </p:cNvSpPr>
          <p:nvPr/>
        </p:nvSpPr>
        <p:spPr bwMode="auto">
          <a:xfrm>
            <a:off x="843280" y="3098429"/>
            <a:ext cx="7294880" cy="12003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342900" lvl="0" indent="-342900" defTabSz="912813" eaLnBrk="0" hangingPunct="0">
              <a:buSzPct val="120000"/>
              <a:buFontTx/>
              <a:buChar char="•"/>
              <a:defRPr/>
            </a:pPr>
            <a:r>
              <a:rPr kumimoji="0" lang="en-ZA" sz="2400" b="0" i="0" u="none" strike="noStrike" kern="0" cap="none" spc="0" normalizeH="0" baseline="0" noProof="0" dirty="0" smtClean="0">
                <a:ln>
                  <a:noFill/>
                </a:ln>
                <a:solidFill>
                  <a:schemeClr val="bg1"/>
                </a:solidFill>
                <a:effectLst/>
                <a:uLnTx/>
                <a:uFillTx/>
                <a:latin typeface="Arial" charset="0"/>
                <a:ea typeface="+mn-ea"/>
                <a:cs typeface="Arial" charset="0"/>
              </a:rPr>
              <a:t>Briefing Session </a:t>
            </a:r>
            <a:r>
              <a:rPr lang="en-ZA" sz="2400" kern="0" dirty="0" smtClean="0">
                <a:solidFill>
                  <a:schemeClr val="bg1"/>
                </a:solidFill>
                <a:cs typeface="Arial" charset="0"/>
              </a:rPr>
              <a:t>:   14 January 2013, </a:t>
            </a:r>
            <a:r>
              <a:rPr kumimoji="0" lang="en-ZA" sz="2400" b="0" i="0" u="none" strike="noStrike" kern="0" cap="none" spc="0" normalizeH="0" baseline="0" noProof="0" dirty="0" smtClean="0">
                <a:ln>
                  <a:noFill/>
                </a:ln>
                <a:solidFill>
                  <a:schemeClr val="bg1"/>
                </a:solidFill>
                <a:effectLst/>
                <a:uLnTx/>
                <a:uFillTx/>
                <a:latin typeface="Arial" charset="0"/>
                <a:ea typeface="+mn-ea"/>
                <a:cs typeface="Arial" charset="0"/>
              </a:rPr>
              <a:t>14h00</a:t>
            </a:r>
          </a:p>
          <a:p>
            <a:pPr marL="342900" marR="0" lvl="0" indent="-342900" algn="l" defTabSz="912813" rtl="0" eaLnBrk="0" fontAlgn="base" latinLnBrk="0" hangingPunct="0">
              <a:lnSpc>
                <a:spcPct val="100000"/>
              </a:lnSpc>
              <a:spcBef>
                <a:spcPct val="0"/>
              </a:spcBef>
              <a:spcAft>
                <a:spcPct val="0"/>
              </a:spcAft>
              <a:buClrTx/>
              <a:buSzPct val="120000"/>
              <a:buFontTx/>
              <a:buChar char="•"/>
              <a:tabLst/>
              <a:defRPr/>
            </a:pPr>
            <a:r>
              <a:rPr kumimoji="0" lang="en-ZA" sz="2400" b="0" i="0" u="none" strike="noStrike" kern="0" cap="none" spc="0" normalizeH="0" baseline="0" noProof="0" dirty="0" smtClean="0">
                <a:ln>
                  <a:noFill/>
                </a:ln>
                <a:solidFill>
                  <a:schemeClr val="bg1"/>
                </a:solidFill>
                <a:effectLst/>
                <a:uLnTx/>
                <a:uFillTx/>
                <a:latin typeface="Arial" charset="0"/>
                <a:ea typeface="+mn-ea"/>
                <a:cs typeface="Arial" charset="0"/>
              </a:rPr>
              <a:t>RFP No.             :    RFP 16/2012</a:t>
            </a:r>
          </a:p>
          <a:p>
            <a:pPr marL="342900" marR="0" lvl="0" indent="-342900" algn="l" defTabSz="912813" rtl="0" eaLnBrk="0" fontAlgn="base" latinLnBrk="0" hangingPunct="0">
              <a:lnSpc>
                <a:spcPct val="100000"/>
              </a:lnSpc>
              <a:spcBef>
                <a:spcPct val="0"/>
              </a:spcBef>
              <a:spcAft>
                <a:spcPct val="0"/>
              </a:spcAft>
              <a:buClrTx/>
              <a:buSzPct val="120000"/>
              <a:buFontTx/>
              <a:buChar char="•"/>
              <a:tabLst/>
              <a:defRPr/>
            </a:pPr>
            <a:r>
              <a:rPr kumimoji="0" lang="en-ZA" sz="2400" b="0" i="0" u="none" strike="noStrike" kern="0" cap="none" spc="0" normalizeH="0" baseline="0" noProof="0" dirty="0" smtClean="0">
                <a:ln>
                  <a:noFill/>
                </a:ln>
                <a:solidFill>
                  <a:schemeClr val="bg1"/>
                </a:solidFill>
                <a:effectLst/>
                <a:uLnTx/>
                <a:uFillTx/>
                <a:latin typeface="Arial" charset="0"/>
                <a:ea typeface="+mn-ea"/>
                <a:cs typeface="Arial" charset="0"/>
              </a:rPr>
              <a:t>Closing Date      :    28 January 2013, 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10</a:t>
            </a:fld>
            <a:endParaRPr lang="en-ZA" dirty="0">
              <a:solidFill>
                <a:schemeClr val="tx1"/>
              </a:solidFill>
            </a:endParaRPr>
          </a:p>
        </p:txBody>
      </p:sp>
      <p:sp>
        <p:nvSpPr>
          <p:cNvPr id="6" name="Rectangle 3"/>
          <p:cNvSpPr>
            <a:spLocks noChangeArrowheads="1"/>
          </p:cNvSpPr>
          <p:nvPr/>
        </p:nvSpPr>
        <p:spPr bwMode="auto">
          <a:xfrm>
            <a:off x="285720" y="1071563"/>
            <a:ext cx="842965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Background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Scope of Work</a:t>
            </a:r>
            <a:endParaRPr lang="en-ZA" sz="2000" b="1" dirty="0">
              <a:solidFill>
                <a:schemeClr val="bg1">
                  <a:lumMod val="75000"/>
                </a:schemeClr>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4. </a:t>
            </a:r>
            <a:r>
              <a:rPr lang="en-ZA" sz="2000" b="1" dirty="0" smtClean="0">
                <a:solidFill>
                  <a:srgbClr val="BFBFBF"/>
                </a:solidFill>
              </a:rPr>
              <a:t>RFP Timelines</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FF0000"/>
                </a:solidFill>
              </a:rPr>
              <a:t>5. Bid </a:t>
            </a:r>
            <a:r>
              <a:rPr lang="en-ZA" sz="2000" b="1" dirty="0" smtClean="0">
                <a:solidFill>
                  <a:srgbClr val="FF0000"/>
                </a:solidFill>
              </a:rPr>
              <a:t>Evaluation Process </a:t>
            </a:r>
            <a:endParaRPr lang="en-ZA" sz="2000" b="1" dirty="0">
              <a:solidFill>
                <a:srgbClr val="FF0000"/>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6. Pricing </a:t>
            </a:r>
            <a:r>
              <a:rPr lang="en-ZA" sz="2000" b="1" dirty="0" smtClean="0">
                <a:solidFill>
                  <a:schemeClr val="tx2"/>
                </a:solidFill>
              </a:rPr>
              <a:t>Schedule and BBBEE</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 RFP 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1"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11</a:t>
            </a:fld>
            <a:endParaRPr lang="en-ZA" dirty="0">
              <a:solidFill>
                <a:schemeClr val="tx1"/>
              </a:solidFill>
            </a:endParaRPr>
          </a:p>
        </p:txBody>
      </p:sp>
      <p:sp>
        <p:nvSpPr>
          <p:cNvPr id="6" name="Rectangle 11"/>
          <p:cNvSpPr>
            <a:spLocks noChangeArrowheads="1"/>
          </p:cNvSpPr>
          <p:nvPr/>
        </p:nvSpPr>
        <p:spPr bwMode="auto">
          <a:xfrm>
            <a:off x="801944" y="1589930"/>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t>Pre-Qualification</a:t>
            </a:r>
          </a:p>
        </p:txBody>
      </p:sp>
      <p:sp>
        <p:nvSpPr>
          <p:cNvPr id="7" name="AutoShape 74"/>
          <p:cNvSpPr>
            <a:spLocks noChangeArrowheads="1"/>
          </p:cNvSpPr>
          <p:nvPr/>
        </p:nvSpPr>
        <p:spPr bwMode="auto">
          <a:xfrm>
            <a:off x="468313" y="924370"/>
            <a:ext cx="2797401" cy="14622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9" name="Text Box 75"/>
          <p:cNvSpPr txBox="1">
            <a:spLocks noChangeArrowheads="1"/>
          </p:cNvSpPr>
          <p:nvPr/>
        </p:nvSpPr>
        <p:spPr bwMode="auto">
          <a:xfrm>
            <a:off x="785355" y="1126888"/>
            <a:ext cx="89104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lumMod val="40000"/>
                    <a:lumOff val="60000"/>
                  </a:schemeClr>
                </a:solidFill>
              </a:rPr>
              <a:t>Gate </a:t>
            </a:r>
            <a:r>
              <a:rPr lang="en-ZA" dirty="0" smtClean="0">
                <a:solidFill>
                  <a:schemeClr val="tx2">
                    <a:lumMod val="40000"/>
                    <a:lumOff val="60000"/>
                  </a:schemeClr>
                </a:solidFill>
              </a:rPr>
              <a:t>0</a:t>
            </a:r>
            <a:endParaRPr lang="en-GB" dirty="0">
              <a:solidFill>
                <a:schemeClr val="tx2">
                  <a:lumMod val="40000"/>
                  <a:lumOff val="60000"/>
                </a:schemeClr>
              </a:solidFill>
            </a:endParaRPr>
          </a:p>
        </p:txBody>
      </p:sp>
      <p:sp>
        <p:nvSpPr>
          <p:cNvPr id="10" name="Rectangle 12"/>
          <p:cNvSpPr>
            <a:spLocks noChangeArrowheads="1"/>
          </p:cNvSpPr>
          <p:nvPr/>
        </p:nvSpPr>
        <p:spPr bwMode="auto">
          <a:xfrm>
            <a:off x="638182" y="5186277"/>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cs typeface="+mn-cs"/>
              </a:rPr>
              <a:t>BEE</a:t>
            </a:r>
          </a:p>
        </p:txBody>
      </p:sp>
      <p:sp>
        <p:nvSpPr>
          <p:cNvPr id="11" name="Rectangle 11"/>
          <p:cNvSpPr>
            <a:spLocks noChangeArrowheads="1"/>
          </p:cNvSpPr>
          <p:nvPr/>
        </p:nvSpPr>
        <p:spPr bwMode="auto">
          <a:xfrm>
            <a:off x="2214606" y="5186277"/>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solidFill>
                  <a:schemeClr val="bg1"/>
                </a:solidFill>
                <a:cs typeface="+mn-cs"/>
              </a:rPr>
              <a:t>10 points</a:t>
            </a:r>
          </a:p>
        </p:txBody>
      </p:sp>
      <p:sp>
        <p:nvSpPr>
          <p:cNvPr id="12" name="AutoShape 90"/>
          <p:cNvSpPr>
            <a:spLocks noChangeArrowheads="1"/>
          </p:cNvSpPr>
          <p:nvPr/>
        </p:nvSpPr>
        <p:spPr bwMode="auto">
          <a:xfrm>
            <a:off x="393764" y="4609973"/>
            <a:ext cx="2879725" cy="1726819"/>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3" name="Text Box 91"/>
          <p:cNvSpPr txBox="1">
            <a:spLocks noChangeArrowheads="1"/>
          </p:cNvSpPr>
          <p:nvPr/>
        </p:nvSpPr>
        <p:spPr bwMode="auto">
          <a:xfrm>
            <a:off x="657063" y="4724047"/>
            <a:ext cx="947058"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lumMod val="40000"/>
                    <a:lumOff val="60000"/>
                  </a:schemeClr>
                </a:solidFill>
              </a:rPr>
              <a:t>Gate </a:t>
            </a:r>
            <a:r>
              <a:rPr lang="en-ZA" dirty="0" smtClean="0">
                <a:solidFill>
                  <a:schemeClr val="tx2">
                    <a:lumMod val="40000"/>
                    <a:lumOff val="60000"/>
                  </a:schemeClr>
                </a:solidFill>
              </a:rPr>
              <a:t>2</a:t>
            </a:r>
            <a:endParaRPr lang="en-GB" dirty="0">
              <a:solidFill>
                <a:schemeClr val="tx2">
                  <a:lumMod val="40000"/>
                  <a:lumOff val="60000"/>
                </a:schemeClr>
              </a:solidFill>
            </a:endParaRPr>
          </a:p>
        </p:txBody>
      </p:sp>
      <p:sp>
        <p:nvSpPr>
          <p:cNvPr id="14" name="Rectangle 12"/>
          <p:cNvSpPr>
            <a:spLocks noChangeArrowheads="1"/>
          </p:cNvSpPr>
          <p:nvPr/>
        </p:nvSpPr>
        <p:spPr bwMode="auto">
          <a:xfrm>
            <a:off x="639770" y="5743489"/>
            <a:ext cx="151848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t>Price</a:t>
            </a:r>
          </a:p>
        </p:txBody>
      </p:sp>
      <p:sp>
        <p:nvSpPr>
          <p:cNvPr id="15" name="Rectangle 11"/>
          <p:cNvSpPr>
            <a:spLocks noChangeArrowheads="1"/>
          </p:cNvSpPr>
          <p:nvPr/>
        </p:nvSpPr>
        <p:spPr bwMode="auto">
          <a:xfrm>
            <a:off x="2216194" y="5743489"/>
            <a:ext cx="928694" cy="44781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a:solidFill>
                  <a:schemeClr val="bg1"/>
                </a:solidFill>
              </a:rPr>
              <a:t>90 points</a:t>
            </a:r>
          </a:p>
        </p:txBody>
      </p:sp>
      <p:sp>
        <p:nvSpPr>
          <p:cNvPr id="16" name="Text Box 98"/>
          <p:cNvSpPr txBox="1">
            <a:spLocks noChangeArrowheads="1"/>
          </p:cNvSpPr>
          <p:nvPr/>
        </p:nvSpPr>
        <p:spPr bwMode="auto">
          <a:xfrm>
            <a:off x="3851275" y="923527"/>
            <a:ext cx="4935538" cy="1754326"/>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lgn="l">
              <a:buFontTx/>
              <a:buChar char="•"/>
            </a:pPr>
            <a:r>
              <a:rPr lang="en-ZA" sz="1200" dirty="0">
                <a:solidFill>
                  <a:schemeClr val="tx2"/>
                </a:solidFill>
              </a:rPr>
              <a:t> Tax Clearance Certificate SBD 2</a:t>
            </a:r>
          </a:p>
          <a:p>
            <a:pPr algn="l">
              <a:buFontTx/>
              <a:buChar char="•"/>
            </a:pPr>
            <a:r>
              <a:rPr lang="en-ZA" sz="1200" dirty="0">
                <a:solidFill>
                  <a:schemeClr val="tx2"/>
                </a:solidFill>
              </a:rPr>
              <a:t> Invitation to Bid SBD </a:t>
            </a:r>
            <a:r>
              <a:rPr lang="en-ZA" sz="1200" dirty="0" smtClean="0">
                <a:solidFill>
                  <a:schemeClr val="tx2"/>
                </a:solidFill>
              </a:rPr>
              <a:t>1</a:t>
            </a:r>
          </a:p>
          <a:p>
            <a:pPr algn="l">
              <a:buFontTx/>
              <a:buChar char="•"/>
            </a:pPr>
            <a:r>
              <a:rPr lang="en-ZA" sz="1200" dirty="0" smtClean="0">
                <a:solidFill>
                  <a:schemeClr val="tx2"/>
                </a:solidFill>
              </a:rPr>
              <a:t> Response to Bid Letter</a:t>
            </a:r>
            <a:endParaRPr lang="en-ZA" sz="1200" dirty="0">
              <a:solidFill>
                <a:schemeClr val="tx2"/>
              </a:solidFill>
            </a:endParaRPr>
          </a:p>
          <a:p>
            <a:pPr algn="l">
              <a:buFontTx/>
              <a:buChar char="•"/>
            </a:pPr>
            <a:r>
              <a:rPr lang="en-ZA" sz="1200" dirty="0">
                <a:solidFill>
                  <a:schemeClr val="tx2"/>
                </a:solidFill>
              </a:rPr>
              <a:t> GCC Bidders Supply Chain Practices</a:t>
            </a:r>
          </a:p>
          <a:p>
            <a:pPr algn="l">
              <a:buFontTx/>
              <a:buChar char="•"/>
            </a:pPr>
            <a:r>
              <a:rPr lang="en-ZA" sz="1200" dirty="0">
                <a:solidFill>
                  <a:schemeClr val="tx2"/>
                </a:solidFill>
              </a:rPr>
              <a:t> SARS Oath of </a:t>
            </a:r>
            <a:r>
              <a:rPr lang="en-ZA" sz="1200" dirty="0" smtClean="0">
                <a:solidFill>
                  <a:schemeClr val="tx2"/>
                </a:solidFill>
              </a:rPr>
              <a:t>Secrecy</a:t>
            </a:r>
            <a:endParaRPr lang="en-ZA" sz="1200" dirty="0">
              <a:solidFill>
                <a:schemeClr val="tx2"/>
              </a:solidFill>
            </a:endParaRPr>
          </a:p>
          <a:p>
            <a:pPr algn="l">
              <a:buFontTx/>
              <a:buChar char="•"/>
            </a:pPr>
            <a:r>
              <a:rPr lang="en-ZA" sz="1200" dirty="0">
                <a:solidFill>
                  <a:schemeClr val="tx2"/>
                </a:solidFill>
              </a:rPr>
              <a:t> Declaration of </a:t>
            </a:r>
            <a:r>
              <a:rPr lang="en-ZA" sz="1200" dirty="0" smtClean="0">
                <a:solidFill>
                  <a:schemeClr val="tx2"/>
                </a:solidFill>
              </a:rPr>
              <a:t>interest </a:t>
            </a:r>
            <a:r>
              <a:rPr lang="en-ZA" sz="1200" dirty="0">
                <a:solidFill>
                  <a:schemeClr val="tx2"/>
                </a:solidFill>
              </a:rPr>
              <a:t>SBD </a:t>
            </a:r>
            <a:r>
              <a:rPr lang="en-ZA" sz="1200" dirty="0" smtClean="0">
                <a:solidFill>
                  <a:schemeClr val="tx2"/>
                </a:solidFill>
              </a:rPr>
              <a:t>4</a:t>
            </a:r>
          </a:p>
          <a:p>
            <a:pPr algn="l">
              <a:buFontTx/>
              <a:buChar char="•"/>
            </a:pPr>
            <a:r>
              <a:rPr lang="en-ZA" sz="1200" dirty="0">
                <a:solidFill>
                  <a:schemeClr val="tx2"/>
                </a:solidFill>
              </a:rPr>
              <a:t> </a:t>
            </a:r>
            <a:r>
              <a:rPr lang="en-ZA" sz="1200" dirty="0" smtClean="0">
                <a:solidFill>
                  <a:schemeClr val="tx2"/>
                </a:solidFill>
              </a:rPr>
              <a:t>Preference Point Claim form- SBD 6.1</a:t>
            </a:r>
            <a:endParaRPr lang="en-ZA" sz="1200" dirty="0">
              <a:solidFill>
                <a:schemeClr val="tx2"/>
              </a:solidFill>
            </a:endParaRPr>
          </a:p>
          <a:p>
            <a:pPr algn="l">
              <a:buFontTx/>
              <a:buChar char="•"/>
            </a:pPr>
            <a:r>
              <a:rPr lang="en-ZA" sz="1200" dirty="0">
                <a:solidFill>
                  <a:schemeClr val="tx2"/>
                </a:solidFill>
                <a:cs typeface="Times New Roman" pitchFamily="18" charset="0"/>
              </a:rPr>
              <a:t> Declaration of </a:t>
            </a:r>
            <a:r>
              <a:rPr lang="en-ZA" sz="1200" dirty="0" smtClean="0">
                <a:solidFill>
                  <a:schemeClr val="tx2"/>
                </a:solidFill>
                <a:cs typeface="Times New Roman" pitchFamily="18" charset="0"/>
              </a:rPr>
              <a:t>Bidder’s </a:t>
            </a:r>
            <a:r>
              <a:rPr lang="en-ZA" sz="1200" dirty="0">
                <a:solidFill>
                  <a:schemeClr val="tx2"/>
                </a:solidFill>
                <a:cs typeface="Times New Roman" pitchFamily="18" charset="0"/>
              </a:rPr>
              <a:t>Past </a:t>
            </a:r>
            <a:r>
              <a:rPr lang="en-ZA" sz="1200" dirty="0" smtClean="0">
                <a:solidFill>
                  <a:schemeClr val="tx2"/>
                </a:solidFill>
                <a:cs typeface="Times New Roman" pitchFamily="18" charset="0"/>
              </a:rPr>
              <a:t>SCM </a:t>
            </a:r>
            <a:r>
              <a:rPr lang="en-ZA" sz="1200" dirty="0">
                <a:solidFill>
                  <a:schemeClr val="tx2"/>
                </a:solidFill>
                <a:cs typeface="Times New Roman" pitchFamily="18" charset="0"/>
              </a:rPr>
              <a:t>Practices – SBD 8</a:t>
            </a:r>
          </a:p>
          <a:p>
            <a:pPr algn="l">
              <a:buFontTx/>
              <a:buChar char="•"/>
            </a:pPr>
            <a:r>
              <a:rPr lang="en-ZA" sz="1200" dirty="0">
                <a:solidFill>
                  <a:schemeClr val="tx2"/>
                </a:solidFill>
                <a:cs typeface="Times New Roman" pitchFamily="18" charset="0"/>
              </a:rPr>
              <a:t> Certificate of </a:t>
            </a:r>
            <a:r>
              <a:rPr lang="en-ZA" sz="1200" dirty="0" smtClean="0">
                <a:solidFill>
                  <a:schemeClr val="tx2"/>
                </a:solidFill>
                <a:cs typeface="Times New Roman" pitchFamily="18" charset="0"/>
              </a:rPr>
              <a:t>Independent Bid </a:t>
            </a:r>
            <a:r>
              <a:rPr lang="en-ZA" sz="1200" dirty="0">
                <a:solidFill>
                  <a:schemeClr val="tx2"/>
                </a:solidFill>
                <a:cs typeface="Times New Roman" pitchFamily="18" charset="0"/>
              </a:rPr>
              <a:t>Determination – SBD 9</a:t>
            </a:r>
          </a:p>
        </p:txBody>
      </p:sp>
      <p:sp>
        <p:nvSpPr>
          <p:cNvPr id="17" name="Text Box 99"/>
          <p:cNvSpPr txBox="1">
            <a:spLocks noChangeArrowheads="1"/>
          </p:cNvSpPr>
          <p:nvPr/>
        </p:nvSpPr>
        <p:spPr bwMode="auto">
          <a:xfrm>
            <a:off x="3851275" y="3031720"/>
            <a:ext cx="2808288" cy="138499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1200" dirty="0" smtClean="0">
                <a:solidFill>
                  <a:schemeClr val="accent2">
                    <a:lumMod val="50000"/>
                  </a:schemeClr>
                </a:solidFill>
              </a:rPr>
              <a:t>Experience </a:t>
            </a:r>
            <a:r>
              <a:rPr lang="en-ZA" sz="1200" dirty="0">
                <a:solidFill>
                  <a:schemeClr val="accent2">
                    <a:lumMod val="50000"/>
                  </a:schemeClr>
                </a:solidFill>
              </a:rPr>
              <a:t>of the Service Provider</a:t>
            </a:r>
          </a:p>
          <a:p>
            <a:pPr marL="171450" indent="-171450">
              <a:buFont typeface="Arial" pitchFamily="34" charset="0"/>
              <a:buChar char="•"/>
            </a:pPr>
            <a:r>
              <a:rPr lang="en-ZA" sz="1200" dirty="0">
                <a:solidFill>
                  <a:schemeClr val="accent2">
                    <a:lumMod val="50000"/>
                  </a:schemeClr>
                </a:solidFill>
              </a:rPr>
              <a:t>Methodology and  Sample Frame </a:t>
            </a:r>
          </a:p>
          <a:p>
            <a:pPr marL="171450" indent="-171450">
              <a:buFont typeface="Arial" pitchFamily="34" charset="0"/>
              <a:buChar char="•"/>
            </a:pPr>
            <a:r>
              <a:rPr lang="en-ZA" sz="1200" dirty="0">
                <a:solidFill>
                  <a:schemeClr val="accent2">
                    <a:lumMod val="50000"/>
                  </a:schemeClr>
                </a:solidFill>
              </a:rPr>
              <a:t>Analysis</a:t>
            </a:r>
          </a:p>
          <a:p>
            <a:pPr marL="171450" indent="-171450">
              <a:buFont typeface="Arial" pitchFamily="34" charset="0"/>
              <a:buChar char="•"/>
            </a:pPr>
            <a:r>
              <a:rPr lang="en-ZA" sz="1200" dirty="0">
                <a:solidFill>
                  <a:schemeClr val="accent2">
                    <a:lumMod val="50000"/>
                  </a:schemeClr>
                </a:solidFill>
              </a:rPr>
              <a:t>Primary Objectives</a:t>
            </a:r>
          </a:p>
          <a:p>
            <a:pPr marL="171450" indent="-171450">
              <a:buFont typeface="Arial" pitchFamily="34" charset="0"/>
              <a:buChar char="•"/>
            </a:pPr>
            <a:r>
              <a:rPr lang="en-ZA" sz="1200" dirty="0">
                <a:solidFill>
                  <a:schemeClr val="accent2">
                    <a:lumMod val="50000"/>
                  </a:schemeClr>
                </a:solidFill>
              </a:rPr>
              <a:t>Project Management</a:t>
            </a:r>
          </a:p>
          <a:p>
            <a:pPr marL="171450" indent="-171450">
              <a:buFont typeface="Arial" pitchFamily="34" charset="0"/>
              <a:buChar char="•"/>
            </a:pPr>
            <a:r>
              <a:rPr lang="en-ZA" sz="1200" dirty="0">
                <a:solidFill>
                  <a:schemeClr val="accent2">
                    <a:lumMod val="50000"/>
                  </a:schemeClr>
                </a:solidFill>
              </a:rPr>
              <a:t>Data Management and </a:t>
            </a:r>
            <a:r>
              <a:rPr lang="en-ZA" sz="1200" dirty="0" smtClean="0">
                <a:solidFill>
                  <a:schemeClr val="accent2">
                    <a:lumMod val="50000"/>
                  </a:schemeClr>
                </a:solidFill>
              </a:rPr>
              <a:t>reporting</a:t>
            </a:r>
          </a:p>
          <a:p>
            <a:pPr marL="171450" indent="-171450">
              <a:buFont typeface="Arial" pitchFamily="34" charset="0"/>
              <a:buChar char="•"/>
            </a:pPr>
            <a:r>
              <a:rPr lang="en-ZA" sz="1200" dirty="0" smtClean="0">
                <a:solidFill>
                  <a:schemeClr val="accent2">
                    <a:lumMod val="50000"/>
                  </a:schemeClr>
                </a:solidFill>
              </a:rPr>
              <a:t>Presentation</a:t>
            </a:r>
            <a:endParaRPr lang="en-ZA" sz="1200" dirty="0">
              <a:solidFill>
                <a:schemeClr val="accent2">
                  <a:lumMod val="50000"/>
                </a:schemeClr>
              </a:solidFill>
            </a:endParaRPr>
          </a:p>
        </p:txBody>
      </p:sp>
      <p:sp>
        <p:nvSpPr>
          <p:cNvPr id="18" name="AutoShape 90"/>
          <p:cNvSpPr>
            <a:spLocks noChangeArrowheads="1"/>
          </p:cNvSpPr>
          <p:nvPr/>
        </p:nvSpPr>
        <p:spPr bwMode="auto">
          <a:xfrm>
            <a:off x="428625" y="2599755"/>
            <a:ext cx="2879725" cy="174364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9" name="Rectangle 12"/>
          <p:cNvSpPr>
            <a:spLocks noChangeArrowheads="1"/>
          </p:cNvSpPr>
          <p:nvPr/>
        </p:nvSpPr>
        <p:spPr bwMode="auto">
          <a:xfrm>
            <a:off x="664029" y="3190318"/>
            <a:ext cx="1576745" cy="495638"/>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a:cs typeface="+mn-cs"/>
              </a:rPr>
              <a:t>Technical Analysis</a:t>
            </a:r>
          </a:p>
        </p:txBody>
      </p:sp>
      <p:sp>
        <p:nvSpPr>
          <p:cNvPr id="20" name="Rectangle 11"/>
          <p:cNvSpPr>
            <a:spLocks noChangeArrowheads="1"/>
          </p:cNvSpPr>
          <p:nvPr/>
        </p:nvSpPr>
        <p:spPr bwMode="auto">
          <a:xfrm>
            <a:off x="2298708" y="3190318"/>
            <a:ext cx="928695" cy="486200"/>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dirty="0" smtClean="0">
                <a:solidFill>
                  <a:schemeClr val="bg1"/>
                </a:solidFill>
                <a:cs typeface="+mn-cs"/>
              </a:rPr>
              <a:t>100 points</a:t>
            </a:r>
            <a:endParaRPr lang="en-US" sz="1200" dirty="0">
              <a:solidFill>
                <a:schemeClr val="bg1"/>
              </a:solidFill>
              <a:cs typeface="+mn-cs"/>
            </a:endParaRPr>
          </a:p>
        </p:txBody>
      </p:sp>
      <p:sp>
        <p:nvSpPr>
          <p:cNvPr id="21" name="Text Box 91"/>
          <p:cNvSpPr txBox="1">
            <a:spLocks noChangeArrowheads="1"/>
          </p:cNvSpPr>
          <p:nvPr/>
        </p:nvSpPr>
        <p:spPr bwMode="auto">
          <a:xfrm>
            <a:off x="674463" y="2742629"/>
            <a:ext cx="874939"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lumMod val="40000"/>
                    <a:lumOff val="60000"/>
                  </a:schemeClr>
                </a:solidFill>
              </a:rPr>
              <a:t>Gate </a:t>
            </a:r>
            <a:r>
              <a:rPr lang="en-ZA" dirty="0" smtClean="0">
                <a:solidFill>
                  <a:schemeClr val="tx2">
                    <a:lumMod val="40000"/>
                    <a:lumOff val="60000"/>
                  </a:schemeClr>
                </a:solidFill>
              </a:rPr>
              <a:t>1</a:t>
            </a:r>
            <a:endParaRPr lang="en-GB" dirty="0">
              <a:solidFill>
                <a:schemeClr val="tx2">
                  <a:lumMod val="40000"/>
                  <a:lumOff val="60000"/>
                </a:schemeClr>
              </a:solidFill>
            </a:endParaRPr>
          </a:p>
        </p:txBody>
      </p:sp>
      <p:sp>
        <p:nvSpPr>
          <p:cNvPr id="24" name="Text Box 99"/>
          <p:cNvSpPr txBox="1">
            <a:spLocks noChangeArrowheads="1"/>
          </p:cNvSpPr>
          <p:nvPr/>
        </p:nvSpPr>
        <p:spPr bwMode="auto">
          <a:xfrm>
            <a:off x="4003675" y="5714566"/>
            <a:ext cx="2726309" cy="4603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lgn="l">
              <a:buFontTx/>
              <a:buChar char="•"/>
              <a:defRPr/>
            </a:pPr>
            <a:r>
              <a:rPr lang="en-ZA" sz="1200" dirty="0">
                <a:solidFill>
                  <a:schemeClr val="tx2"/>
                </a:solidFill>
              </a:rPr>
              <a:t> Pricing Schedule</a:t>
            </a:r>
          </a:p>
          <a:p>
            <a:pPr algn="l">
              <a:buFontTx/>
              <a:buChar char="•"/>
              <a:defRPr/>
            </a:pPr>
            <a:r>
              <a:rPr lang="en-ZA" sz="1200" dirty="0">
                <a:solidFill>
                  <a:schemeClr val="tx2"/>
                </a:solidFill>
              </a:rPr>
              <a:t> BEE certificate</a:t>
            </a:r>
            <a:endParaRPr lang="en-GB" sz="1200"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7" name="TextBox 26"/>
          <p:cNvSpPr txBox="1"/>
          <p:nvPr/>
        </p:nvSpPr>
        <p:spPr>
          <a:xfrm>
            <a:off x="7059168" y="3657600"/>
            <a:ext cx="1766189" cy="307777"/>
          </a:xfrm>
          <a:prstGeom prst="rect">
            <a:avLst/>
          </a:prstGeom>
          <a:noFill/>
        </p:spPr>
        <p:txBody>
          <a:bodyPr wrap="none" rtlCol="0">
            <a:spAutoFit/>
          </a:bodyPr>
          <a:lstStyle/>
          <a:p>
            <a:r>
              <a:rPr lang="en-ZA" sz="1400" dirty="0" smtClean="0">
                <a:solidFill>
                  <a:srgbClr val="00B050"/>
                </a:solidFill>
                <a:hlinkClick r:id="rId3" action="ppaction://hlinkfile"/>
              </a:rPr>
              <a:t>Technical scorecard</a:t>
            </a:r>
            <a:endParaRPr lang="en-ZA" sz="1400" dirty="0" smtClean="0">
              <a:solidFill>
                <a:srgbClr val="00B05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12</a:t>
            </a:fld>
            <a:endParaRPr lang="en-ZA" dirty="0">
              <a:solidFill>
                <a:schemeClr val="tx1"/>
              </a:solidFill>
            </a:endParaRPr>
          </a:p>
        </p:txBody>
      </p:sp>
      <p:sp>
        <p:nvSpPr>
          <p:cNvPr id="7" name="Rectangle 3"/>
          <p:cNvSpPr>
            <a:spLocks noChangeArrowheads="1"/>
          </p:cNvSpPr>
          <p:nvPr/>
        </p:nvSpPr>
        <p:spPr bwMode="auto">
          <a:xfrm>
            <a:off x="214282" y="1071563"/>
            <a:ext cx="8501093"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Background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Scope of Work</a:t>
            </a:r>
            <a:endParaRPr lang="en-ZA" sz="2000" b="1" dirty="0">
              <a:solidFill>
                <a:schemeClr val="bg1">
                  <a:lumMod val="75000"/>
                </a:schemeClr>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4. </a:t>
            </a:r>
            <a:r>
              <a:rPr lang="en-ZA" sz="2000" b="1" dirty="0" smtClean="0">
                <a:solidFill>
                  <a:srgbClr val="BFBFBF"/>
                </a:solidFill>
              </a:rPr>
              <a:t>RFP Timelines</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BFBFBF"/>
                </a:solidFill>
              </a:rPr>
              <a:t>5. Bid Evaluation</a:t>
            </a:r>
          </a:p>
          <a:p>
            <a:pPr marL="228600" indent="-228600" algn="l">
              <a:lnSpc>
                <a:spcPct val="135000"/>
              </a:lnSpc>
              <a:spcBef>
                <a:spcPct val="75000"/>
              </a:spcBef>
              <a:spcAft>
                <a:spcPct val="10000"/>
              </a:spcAft>
              <a:buClr>
                <a:schemeClr val="accent1"/>
              </a:buClr>
            </a:pPr>
            <a:r>
              <a:rPr lang="en-ZA" sz="2000" b="1" dirty="0">
                <a:solidFill>
                  <a:srgbClr val="FF0000"/>
                </a:solidFill>
              </a:rPr>
              <a:t>6. Pricing </a:t>
            </a:r>
            <a:r>
              <a:rPr lang="en-ZA" sz="2000" b="1" dirty="0" smtClean="0">
                <a:solidFill>
                  <a:srgbClr val="FF0000"/>
                </a:solidFill>
              </a:rPr>
              <a:t>Schedule and BBBEE</a:t>
            </a:r>
            <a:endParaRPr lang="en-ZA" sz="2000" b="1" dirty="0">
              <a:solidFill>
                <a:srgbClr val="FF0000"/>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 RFP submission and </a:t>
            </a:r>
            <a:r>
              <a:rPr lang="en-ZA" sz="2000" b="1" dirty="0" smtClean="0">
                <a:solidFill>
                  <a:schemeClr val="tx2"/>
                </a:solidFill>
              </a:rPr>
              <a:t>contact </a:t>
            </a:r>
            <a:r>
              <a:rPr lang="en-ZA" sz="2000" b="1" dirty="0">
                <a:solidFill>
                  <a:schemeClr val="tx2"/>
                </a:solidFill>
              </a:rPr>
              <a:t>details </a:t>
            </a:r>
          </a:p>
          <a:p>
            <a:pPr marL="228600" indent="-228600" algn="l">
              <a:lnSpc>
                <a:spcPct val="135000"/>
              </a:lnSpc>
              <a:spcBef>
                <a:spcPct val="75000"/>
              </a:spcBef>
              <a:spcAft>
                <a:spcPct val="10000"/>
              </a:spcAft>
              <a:buClr>
                <a:schemeClr val="accent1"/>
              </a:buClr>
            </a:pPr>
            <a:r>
              <a:rPr lang="en-ZA" sz="2000" b="1" dirty="0">
                <a:solidFill>
                  <a:schemeClr val="tx2"/>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Title 1"/>
          <p:cNvSpPr>
            <a:spLocks noGrp="1"/>
          </p:cNvSpPr>
          <p:nvPr>
            <p:ph type="title"/>
          </p:nvPr>
        </p:nvSpPr>
        <p:spPr>
          <a:xfrm>
            <a:off x="121628" y="220828"/>
            <a:ext cx="8793773" cy="261610"/>
          </a:xfrm>
        </p:spPr>
        <p:txBody>
          <a:bodyPr/>
          <a:lstStyle/>
          <a:p>
            <a:r>
              <a:rPr lang="en-ZA" sz="2000" dirty="0" smtClean="0"/>
              <a:t>SARS BBBEE Requirements</a:t>
            </a:r>
          </a:p>
        </p:txBody>
      </p:sp>
      <p:sp>
        <p:nvSpPr>
          <p:cNvPr id="57348" name="Slide Number Placeholder 3"/>
          <p:cNvSpPr>
            <a:spLocks noGrp="1"/>
          </p:cNvSpPr>
          <p:nvPr>
            <p:ph type="sldNum" sz="quarter" idx="10"/>
          </p:nvPr>
        </p:nvSpPr>
        <p:spPr>
          <a:xfrm>
            <a:off x="8880134" y="-3175"/>
            <a:ext cx="35266" cy="76944"/>
          </a:xfrm>
          <a:noFill/>
        </p:spPr>
        <p:txBody>
          <a:bodyPr/>
          <a:lstStyle/>
          <a:p>
            <a:fld id="{4F8BBA84-C2E5-409D-8E19-C07196513440}" type="slidenum">
              <a:rPr lang="en-GB" smtClean="0"/>
              <a:pPr/>
              <a:t>13</a:t>
            </a:fld>
            <a:endParaRPr lang="en-GB" smtClean="0"/>
          </a:p>
        </p:txBody>
      </p:sp>
      <p:graphicFrame>
        <p:nvGraphicFramePr>
          <p:cNvPr id="4" name="Table 3"/>
          <p:cNvGraphicFramePr>
            <a:graphicFrameLocks noGrp="1"/>
          </p:cNvGraphicFramePr>
          <p:nvPr>
            <p:extLst>
              <p:ext uri="{D42A27DB-BD31-4B8C-83A1-F6EECF244321}">
                <p14:modId xmlns:p14="http://schemas.microsoft.com/office/powerpoint/2010/main" val="2587160859"/>
              </p:ext>
            </p:extLst>
          </p:nvPr>
        </p:nvGraphicFramePr>
        <p:xfrm>
          <a:off x="193040" y="1170713"/>
          <a:ext cx="8727439" cy="2898852"/>
        </p:xfrm>
        <a:graphic>
          <a:graphicData uri="http://schemas.openxmlformats.org/drawingml/2006/table">
            <a:tbl>
              <a:tblPr firstRow="1" firstCol="1" bandRow="1" bandCol="1">
                <a:tableStyleId>{5C22544A-7EE6-4342-B048-85BDC9FD1C3A}</a:tableStyleId>
              </a:tblPr>
              <a:tblGrid>
                <a:gridCol w="2605953"/>
                <a:gridCol w="1873944"/>
                <a:gridCol w="4247542"/>
              </a:tblGrid>
              <a:tr h="338532">
                <a:tc>
                  <a:txBody>
                    <a:bodyPr/>
                    <a:lstStyle/>
                    <a:p>
                      <a:pPr algn="just">
                        <a:lnSpc>
                          <a:spcPct val="150000"/>
                        </a:lnSpc>
                        <a:spcAft>
                          <a:spcPts val="0"/>
                        </a:spcAft>
                      </a:pPr>
                      <a:r>
                        <a:rPr lang="en-ZA" sz="1400" b="1" dirty="0">
                          <a:solidFill>
                            <a:schemeClr val="accent2">
                              <a:lumMod val="50000"/>
                            </a:schemeClr>
                          </a:solidFill>
                          <a:effectLst/>
                        </a:rPr>
                        <a:t>Turnover</a:t>
                      </a:r>
                      <a:endParaRPr lang="en-ZA" sz="1400" b="1" dirty="0">
                        <a:solidFill>
                          <a:schemeClr val="accent2">
                            <a:lumMod val="50000"/>
                          </a:schemeClr>
                        </a:solidFill>
                        <a:effectLst/>
                        <a:latin typeface="Arial"/>
                        <a:ea typeface="Times New Roman"/>
                        <a:cs typeface="Times New Roman"/>
                      </a:endParaRPr>
                    </a:p>
                  </a:txBody>
                  <a:tcPr marL="45040" marR="45040" marT="0" marB="0"/>
                </a:tc>
                <a:tc>
                  <a:txBody>
                    <a:bodyPr/>
                    <a:lstStyle/>
                    <a:p>
                      <a:pPr algn="just">
                        <a:lnSpc>
                          <a:spcPct val="150000"/>
                        </a:lnSpc>
                        <a:spcAft>
                          <a:spcPts val="0"/>
                        </a:spcAft>
                      </a:pPr>
                      <a:r>
                        <a:rPr lang="en-ZA" sz="1400" b="1" dirty="0">
                          <a:solidFill>
                            <a:schemeClr val="accent2">
                              <a:lumMod val="50000"/>
                            </a:schemeClr>
                          </a:solidFill>
                          <a:effectLst/>
                        </a:rPr>
                        <a:t>Classification</a:t>
                      </a:r>
                      <a:endParaRPr lang="en-ZA" sz="1400" b="1" dirty="0">
                        <a:solidFill>
                          <a:schemeClr val="accent2">
                            <a:lumMod val="50000"/>
                          </a:schemeClr>
                        </a:solidFill>
                        <a:effectLst/>
                        <a:latin typeface="Arial"/>
                        <a:ea typeface="Times New Roman"/>
                        <a:cs typeface="Times New Roman"/>
                      </a:endParaRPr>
                    </a:p>
                  </a:txBody>
                  <a:tcPr marL="45040" marR="45040" marT="0" marB="0"/>
                </a:tc>
                <a:tc>
                  <a:txBody>
                    <a:bodyPr/>
                    <a:lstStyle/>
                    <a:p>
                      <a:pPr algn="just">
                        <a:lnSpc>
                          <a:spcPct val="150000"/>
                        </a:lnSpc>
                        <a:spcAft>
                          <a:spcPts val="0"/>
                        </a:spcAft>
                      </a:pPr>
                      <a:r>
                        <a:rPr lang="en-ZA" sz="1400" b="1" dirty="0">
                          <a:solidFill>
                            <a:schemeClr val="accent2">
                              <a:lumMod val="50000"/>
                            </a:schemeClr>
                          </a:solidFill>
                          <a:effectLst/>
                        </a:rPr>
                        <a:t>Submission Requirement</a:t>
                      </a:r>
                      <a:endParaRPr lang="en-ZA" sz="1400" b="1" dirty="0">
                        <a:solidFill>
                          <a:schemeClr val="accent2">
                            <a:lumMod val="50000"/>
                          </a:schemeClr>
                        </a:solidFill>
                        <a:effectLst/>
                        <a:latin typeface="Arial"/>
                        <a:ea typeface="Times New Roman"/>
                        <a:cs typeface="Times New Roman"/>
                      </a:endParaRPr>
                    </a:p>
                  </a:txBody>
                  <a:tcPr marL="45040" marR="45040" marT="0" marB="0"/>
                </a:tc>
              </a:tr>
              <a:tr h="846330">
                <a:tc>
                  <a:txBody>
                    <a:bodyPr/>
                    <a:lstStyle/>
                    <a:p>
                      <a:pPr algn="l">
                        <a:lnSpc>
                          <a:spcPct val="150000"/>
                        </a:lnSpc>
                        <a:spcAft>
                          <a:spcPts val="0"/>
                        </a:spcAft>
                      </a:pPr>
                      <a:r>
                        <a:rPr lang="en-ZA" sz="1400" b="1" dirty="0">
                          <a:solidFill>
                            <a:schemeClr val="accent2">
                              <a:lumMod val="50000"/>
                            </a:schemeClr>
                          </a:solidFill>
                          <a:effectLst/>
                        </a:rPr>
                        <a:t>Below R5 million </a:t>
                      </a:r>
                      <a:r>
                        <a:rPr lang="en-ZA" sz="1400" b="1" dirty="0" err="1">
                          <a:solidFill>
                            <a:schemeClr val="accent2">
                              <a:lumMod val="50000"/>
                            </a:schemeClr>
                          </a:solidFill>
                          <a:effectLst/>
                        </a:rPr>
                        <a:t>p.a</a:t>
                      </a:r>
                      <a:endParaRPr lang="en-ZA" sz="1400" b="1" dirty="0">
                        <a:solidFill>
                          <a:schemeClr val="accent2">
                            <a:lumMod val="50000"/>
                          </a:schemeClr>
                        </a:solidFill>
                        <a:effectLst/>
                        <a:latin typeface="Arial"/>
                        <a:ea typeface="Times New Roman"/>
                        <a:cs typeface="Times New Roman"/>
                      </a:endParaRPr>
                    </a:p>
                  </a:txBody>
                  <a:tcPr marL="45040" marR="45040" marT="0" marB="0"/>
                </a:tc>
                <a:tc>
                  <a:txBody>
                    <a:bodyPr/>
                    <a:lstStyle/>
                    <a:p>
                      <a:pPr algn="l">
                        <a:lnSpc>
                          <a:spcPct val="150000"/>
                        </a:lnSpc>
                        <a:spcAft>
                          <a:spcPts val="0"/>
                        </a:spcAft>
                      </a:pPr>
                      <a:r>
                        <a:rPr lang="en-ZA" sz="1400" b="1" dirty="0">
                          <a:solidFill>
                            <a:schemeClr val="accent1">
                              <a:lumMod val="50000"/>
                            </a:schemeClr>
                          </a:solidFill>
                          <a:effectLst/>
                        </a:rPr>
                        <a:t>Exempted Micro Enterprise (EME)</a:t>
                      </a:r>
                      <a:endParaRPr lang="en-ZA" sz="1400" b="1" dirty="0">
                        <a:solidFill>
                          <a:schemeClr val="accent1">
                            <a:lumMod val="50000"/>
                          </a:schemeClr>
                        </a:solidFill>
                        <a:effectLst/>
                        <a:latin typeface="Arial"/>
                        <a:ea typeface="Times New Roman"/>
                        <a:cs typeface="Times New Roman"/>
                      </a:endParaRPr>
                    </a:p>
                  </a:txBody>
                  <a:tcPr marL="45040" marR="45040" marT="0" marB="0"/>
                </a:tc>
                <a:tc>
                  <a:txBody>
                    <a:bodyPr/>
                    <a:lstStyle/>
                    <a:p>
                      <a:pPr algn="l">
                        <a:lnSpc>
                          <a:spcPct val="150000"/>
                        </a:lnSpc>
                        <a:spcAft>
                          <a:spcPts val="0"/>
                        </a:spcAft>
                      </a:pPr>
                      <a:r>
                        <a:rPr lang="en-ZA" sz="1400" b="1" dirty="0">
                          <a:solidFill>
                            <a:schemeClr val="accent1">
                              <a:lumMod val="50000"/>
                            </a:schemeClr>
                          </a:solidFill>
                          <a:effectLst/>
                        </a:rPr>
                        <a:t>BEE Rating Certificate or Letter from Auditors/Accounting Officer to verify that accredited EME and percentage of black ownership.</a:t>
                      </a:r>
                      <a:endParaRPr lang="en-ZA" sz="1400" b="1" dirty="0">
                        <a:solidFill>
                          <a:schemeClr val="accent1">
                            <a:lumMod val="50000"/>
                          </a:schemeClr>
                        </a:solidFill>
                        <a:effectLst/>
                        <a:latin typeface="Arial"/>
                        <a:ea typeface="Times New Roman"/>
                        <a:cs typeface="Times New Roman"/>
                      </a:endParaRPr>
                    </a:p>
                  </a:txBody>
                  <a:tcPr marL="45040" marR="45040" marT="0" marB="0"/>
                </a:tc>
              </a:tr>
              <a:tr h="595565">
                <a:tc>
                  <a:txBody>
                    <a:bodyPr/>
                    <a:lstStyle/>
                    <a:p>
                      <a:pPr algn="l">
                        <a:lnSpc>
                          <a:spcPct val="150000"/>
                        </a:lnSpc>
                        <a:spcAft>
                          <a:spcPts val="0"/>
                        </a:spcAft>
                      </a:pPr>
                      <a:r>
                        <a:rPr lang="en-ZA" sz="1400" b="1" dirty="0">
                          <a:solidFill>
                            <a:schemeClr val="accent2">
                              <a:lumMod val="50000"/>
                            </a:schemeClr>
                          </a:solidFill>
                          <a:effectLst/>
                        </a:rPr>
                        <a:t>Between R5 million and R35 million </a:t>
                      </a:r>
                      <a:r>
                        <a:rPr lang="en-ZA" sz="1400" b="1" dirty="0" err="1">
                          <a:solidFill>
                            <a:schemeClr val="accent2">
                              <a:lumMod val="50000"/>
                            </a:schemeClr>
                          </a:solidFill>
                          <a:effectLst/>
                        </a:rPr>
                        <a:t>p.a</a:t>
                      </a:r>
                      <a:endParaRPr lang="en-ZA" sz="1400" b="1" dirty="0">
                        <a:solidFill>
                          <a:schemeClr val="accent2">
                            <a:lumMod val="50000"/>
                          </a:schemeClr>
                        </a:solidFill>
                        <a:effectLst/>
                        <a:latin typeface="Arial"/>
                        <a:ea typeface="Times New Roman"/>
                        <a:cs typeface="Times New Roman"/>
                      </a:endParaRPr>
                    </a:p>
                  </a:txBody>
                  <a:tcPr marL="45040" marR="45040" marT="0" marB="0"/>
                </a:tc>
                <a:tc>
                  <a:txBody>
                    <a:bodyPr/>
                    <a:lstStyle/>
                    <a:p>
                      <a:pPr algn="l">
                        <a:lnSpc>
                          <a:spcPct val="150000"/>
                        </a:lnSpc>
                        <a:spcAft>
                          <a:spcPts val="0"/>
                        </a:spcAft>
                      </a:pPr>
                      <a:r>
                        <a:rPr lang="en-ZA" sz="1400" b="1" dirty="0">
                          <a:solidFill>
                            <a:schemeClr val="accent1">
                              <a:lumMod val="50000"/>
                            </a:schemeClr>
                          </a:solidFill>
                          <a:effectLst/>
                        </a:rPr>
                        <a:t>Qualifying Small Enterprise (QSE)</a:t>
                      </a:r>
                      <a:endParaRPr lang="en-ZA" sz="1400" b="1" dirty="0">
                        <a:solidFill>
                          <a:schemeClr val="accent1">
                            <a:lumMod val="50000"/>
                          </a:schemeClr>
                        </a:solidFill>
                        <a:effectLst/>
                        <a:latin typeface="Arial"/>
                        <a:ea typeface="Times New Roman"/>
                        <a:cs typeface="Times New Roman"/>
                      </a:endParaRPr>
                    </a:p>
                  </a:txBody>
                  <a:tcPr marL="45040" marR="45040" marT="0" marB="0"/>
                </a:tc>
                <a:tc>
                  <a:txBody>
                    <a:bodyPr/>
                    <a:lstStyle/>
                    <a:p>
                      <a:pPr algn="l">
                        <a:lnSpc>
                          <a:spcPct val="150000"/>
                        </a:lnSpc>
                        <a:spcAft>
                          <a:spcPts val="0"/>
                        </a:spcAft>
                      </a:pPr>
                      <a:r>
                        <a:rPr lang="en-ZA" sz="1400" b="1" dirty="0">
                          <a:solidFill>
                            <a:schemeClr val="accent1">
                              <a:lumMod val="50000"/>
                            </a:schemeClr>
                          </a:solidFill>
                          <a:effectLst/>
                        </a:rPr>
                        <a:t>BBBEE Rating Certificate from an Accredited Rating Agency</a:t>
                      </a:r>
                      <a:endParaRPr lang="en-ZA" sz="1400" b="1" dirty="0">
                        <a:solidFill>
                          <a:schemeClr val="accent1">
                            <a:lumMod val="50000"/>
                          </a:schemeClr>
                        </a:solidFill>
                        <a:effectLst/>
                        <a:latin typeface="Arial"/>
                        <a:ea typeface="Times New Roman"/>
                        <a:cs typeface="Times New Roman"/>
                      </a:endParaRPr>
                    </a:p>
                  </a:txBody>
                  <a:tcPr marL="45040" marR="45040" marT="0" marB="0"/>
                </a:tc>
              </a:tr>
              <a:tr h="564220">
                <a:tc>
                  <a:txBody>
                    <a:bodyPr/>
                    <a:lstStyle/>
                    <a:p>
                      <a:pPr algn="l">
                        <a:lnSpc>
                          <a:spcPct val="150000"/>
                        </a:lnSpc>
                        <a:spcAft>
                          <a:spcPts val="0"/>
                        </a:spcAft>
                      </a:pPr>
                      <a:r>
                        <a:rPr lang="en-ZA" sz="1400" b="1" dirty="0">
                          <a:solidFill>
                            <a:schemeClr val="accent2">
                              <a:lumMod val="50000"/>
                            </a:schemeClr>
                          </a:solidFill>
                          <a:effectLst/>
                        </a:rPr>
                        <a:t>Above R35 million </a:t>
                      </a:r>
                      <a:r>
                        <a:rPr lang="en-ZA" sz="1400" b="1" dirty="0" err="1">
                          <a:solidFill>
                            <a:schemeClr val="accent2">
                              <a:lumMod val="50000"/>
                            </a:schemeClr>
                          </a:solidFill>
                          <a:effectLst/>
                        </a:rPr>
                        <a:t>p.a</a:t>
                      </a:r>
                      <a:endParaRPr lang="en-ZA" sz="1400" b="1" dirty="0">
                        <a:solidFill>
                          <a:schemeClr val="accent2">
                            <a:lumMod val="50000"/>
                          </a:schemeClr>
                        </a:solidFill>
                        <a:effectLst/>
                        <a:latin typeface="Arial"/>
                        <a:ea typeface="Times New Roman"/>
                        <a:cs typeface="Times New Roman"/>
                      </a:endParaRPr>
                    </a:p>
                  </a:txBody>
                  <a:tcPr marL="45040" marR="45040" marT="0" marB="0"/>
                </a:tc>
                <a:tc>
                  <a:txBody>
                    <a:bodyPr/>
                    <a:lstStyle/>
                    <a:p>
                      <a:pPr algn="l">
                        <a:lnSpc>
                          <a:spcPct val="150000"/>
                        </a:lnSpc>
                        <a:spcAft>
                          <a:spcPts val="0"/>
                        </a:spcAft>
                      </a:pPr>
                      <a:r>
                        <a:rPr lang="en-ZA" sz="1400" b="1" dirty="0">
                          <a:solidFill>
                            <a:schemeClr val="accent1">
                              <a:lumMod val="50000"/>
                            </a:schemeClr>
                          </a:solidFill>
                          <a:effectLst/>
                        </a:rPr>
                        <a:t>Large Entity (LE)</a:t>
                      </a:r>
                      <a:endParaRPr lang="en-ZA" sz="1400" b="1" dirty="0">
                        <a:solidFill>
                          <a:schemeClr val="accent1">
                            <a:lumMod val="50000"/>
                          </a:schemeClr>
                        </a:solidFill>
                        <a:effectLst/>
                        <a:latin typeface="Arial"/>
                        <a:ea typeface="Times New Roman"/>
                        <a:cs typeface="Times New Roman"/>
                      </a:endParaRPr>
                    </a:p>
                  </a:txBody>
                  <a:tcPr marL="45040" marR="45040" marT="0" marB="0"/>
                </a:tc>
                <a:tc>
                  <a:txBody>
                    <a:bodyPr/>
                    <a:lstStyle/>
                    <a:p>
                      <a:pPr algn="l">
                        <a:lnSpc>
                          <a:spcPct val="150000"/>
                        </a:lnSpc>
                        <a:spcAft>
                          <a:spcPts val="0"/>
                        </a:spcAft>
                      </a:pPr>
                      <a:r>
                        <a:rPr lang="en-ZA" sz="1400" b="1" dirty="0">
                          <a:solidFill>
                            <a:schemeClr val="accent1">
                              <a:lumMod val="50000"/>
                            </a:schemeClr>
                          </a:solidFill>
                          <a:effectLst/>
                        </a:rPr>
                        <a:t>BBBEE Rating Certificate from an Accredited Rating Agency</a:t>
                      </a:r>
                      <a:endParaRPr lang="en-ZA" sz="1400" b="1" dirty="0">
                        <a:solidFill>
                          <a:schemeClr val="accent1">
                            <a:lumMod val="50000"/>
                          </a:schemeClr>
                        </a:solidFill>
                        <a:effectLst/>
                        <a:latin typeface="Arial"/>
                        <a:ea typeface="Times New Roman"/>
                        <a:cs typeface="Times New Roman"/>
                      </a:endParaRPr>
                    </a:p>
                  </a:txBody>
                  <a:tcPr marL="45040" marR="45040" marT="0" marB="0"/>
                </a:tc>
              </a:tr>
            </a:tbl>
          </a:graphicData>
        </a:graphic>
      </p:graphicFrame>
      <p:sp>
        <p:nvSpPr>
          <p:cNvPr id="5" name="Rectangle 4"/>
          <p:cNvSpPr/>
          <p:nvPr/>
        </p:nvSpPr>
        <p:spPr>
          <a:xfrm>
            <a:off x="121920" y="4480560"/>
            <a:ext cx="8331200" cy="1600438"/>
          </a:xfrm>
          <a:prstGeom prst="rect">
            <a:avLst/>
          </a:prstGeom>
        </p:spPr>
        <p:txBody>
          <a:bodyPr wrap="square">
            <a:spAutoFit/>
          </a:bodyPr>
          <a:lstStyle/>
          <a:p>
            <a:pPr lvl="0"/>
            <a:r>
              <a:rPr lang="en-ZA" sz="1400" dirty="0"/>
              <a:t>Joint Venture (JV) – Certificates of both companies must be included</a:t>
            </a:r>
            <a:r>
              <a:rPr lang="en-ZA" sz="1400" dirty="0" smtClean="0"/>
              <a:t>.</a:t>
            </a:r>
          </a:p>
          <a:p>
            <a:pPr lvl="0"/>
            <a:endParaRPr lang="en-ZA" sz="1400" dirty="0"/>
          </a:p>
          <a:p>
            <a:pPr lvl="0"/>
            <a:r>
              <a:rPr lang="en-US" sz="1400" u="sng" dirty="0">
                <a:hlinkClick r:id="rId3"/>
              </a:rPr>
              <a:t>http://www.thedti.gov.za/bee/notice32467.pdf</a:t>
            </a:r>
            <a:r>
              <a:rPr lang="en-ZA" sz="1400" dirty="0"/>
              <a:t> Notice from the Minister of Trade &amp; Industry on the accredited verification agencies</a:t>
            </a:r>
            <a:r>
              <a:rPr lang="en-ZA" sz="1400" dirty="0" smtClean="0"/>
              <a:t>.</a:t>
            </a:r>
          </a:p>
          <a:p>
            <a:pPr lvl="0"/>
            <a:endParaRPr lang="en-ZA" sz="1400" dirty="0"/>
          </a:p>
          <a:p>
            <a:pPr lvl="0"/>
            <a:r>
              <a:rPr lang="en-US" sz="1400" u="sng" dirty="0">
                <a:hlinkClick r:id="rId4"/>
              </a:rPr>
              <a:t>http://www.sanas.co.za/directory/bbee_default.php</a:t>
            </a:r>
            <a:r>
              <a:rPr lang="en-ZA" sz="1400" dirty="0"/>
              <a:t> List of SANAS Accredited Verification Agencies on behalf of the DTI.</a:t>
            </a:r>
          </a:p>
        </p:txBody>
      </p:sp>
    </p:spTree>
    <p:extLst>
      <p:ext uri="{BB962C8B-B14F-4D97-AF65-F5344CB8AC3E}">
        <p14:creationId xmlns:p14="http://schemas.microsoft.com/office/powerpoint/2010/main" val="825891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14</a:t>
            </a:fld>
            <a:endParaRPr lang="en-GB" dirty="0"/>
          </a:p>
        </p:txBody>
      </p:sp>
      <p:graphicFrame>
        <p:nvGraphicFramePr>
          <p:cNvPr id="58370" name="Object 2"/>
          <p:cNvGraphicFramePr>
            <a:graphicFrameLocks noChangeAspect="1"/>
          </p:cNvGraphicFramePr>
          <p:nvPr/>
        </p:nvGraphicFramePr>
        <p:xfrm>
          <a:off x="218941" y="826763"/>
          <a:ext cx="8744755" cy="5329338"/>
        </p:xfrm>
        <a:graphic>
          <a:graphicData uri="http://schemas.openxmlformats.org/presentationml/2006/ole">
            <mc:AlternateContent xmlns:mc="http://schemas.openxmlformats.org/markup-compatibility/2006">
              <mc:Choice xmlns:v="urn:schemas-microsoft-com:vml" Requires="v">
                <p:oleObj spid="_x0000_s67643" name="Document" r:id="rId3" imgW="6536331" imgH="3876179" progId="Word.Document.12">
                  <p:embed/>
                </p:oleObj>
              </mc:Choice>
              <mc:Fallback>
                <p:oleObj name="Document" r:id="rId3" imgW="6536331" imgH="3876179"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941" y="826763"/>
                        <a:ext cx="8744755" cy="532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BBBEE Key</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Sections to complete in SBD</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a:xfrm>
            <a:off x="8880134" y="-3175"/>
            <a:ext cx="35266" cy="76944"/>
          </a:xfrm>
        </p:spPr>
        <p:txBody>
          <a:bodyPr/>
          <a:lstStyle/>
          <a:p>
            <a:pPr>
              <a:defRPr/>
            </a:pPr>
            <a:fld id="{1184CD02-FF60-4126-98F1-C528AA0EA260}" type="slidenum">
              <a:rPr lang="en-GB" smtClean="0"/>
              <a:pPr>
                <a:defRPr/>
              </a:pPr>
              <a:t>15</a:t>
            </a:fld>
            <a:endParaRPr lang="en-GB" dirty="0"/>
          </a:p>
        </p:txBody>
      </p:sp>
      <p:graphicFrame>
        <p:nvGraphicFramePr>
          <p:cNvPr id="34818" name="Object 2"/>
          <p:cNvGraphicFramePr>
            <a:graphicFrameLocks noChangeAspect="1"/>
          </p:cNvGraphicFramePr>
          <p:nvPr>
            <p:extLst>
              <p:ext uri="{D42A27DB-BD31-4B8C-83A1-F6EECF244321}">
                <p14:modId xmlns:p14="http://schemas.microsoft.com/office/powerpoint/2010/main" val="1599726810"/>
              </p:ext>
            </p:extLst>
          </p:nvPr>
        </p:nvGraphicFramePr>
        <p:xfrm>
          <a:off x="355600" y="985838"/>
          <a:ext cx="8005763" cy="5567362"/>
        </p:xfrm>
        <a:graphic>
          <a:graphicData uri="http://schemas.openxmlformats.org/presentationml/2006/ole">
            <mc:AlternateContent xmlns:mc="http://schemas.openxmlformats.org/markup-compatibility/2006">
              <mc:Choice xmlns:v="urn:schemas-microsoft-com:vml" Requires="v">
                <p:oleObj spid="_x0000_s68666" name="Document" r:id="rId3" imgW="6154211" imgH="4279556" progId="Word.Document.12">
                  <p:embed/>
                </p:oleObj>
              </mc:Choice>
              <mc:Fallback>
                <p:oleObj name="Document" r:id="rId3" imgW="6154211" imgH="4279556" progId="Word.Document.12">
                  <p:embed/>
                  <p:pic>
                    <p:nvPicPr>
                      <p:cNvPr id="0" name="Picture 2"/>
                      <p:cNvPicPr>
                        <a:picLocks noChangeAspect="1" noChangeArrowheads="1"/>
                      </p:cNvPicPr>
                      <p:nvPr/>
                    </p:nvPicPr>
                    <p:blipFill>
                      <a:blip r:embed="rId4"/>
                      <a:srcRect/>
                      <a:stretch>
                        <a:fillRect/>
                      </a:stretch>
                    </p:blipFill>
                    <p:spPr bwMode="auto">
                      <a:xfrm>
                        <a:off x="355600" y="985838"/>
                        <a:ext cx="8005763" cy="556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Points Awarded for</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BBBEE Contribution</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16</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Pricing Schedule                                                     (Refer to</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Annexure B)</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373624485"/>
              </p:ext>
            </p:extLst>
          </p:nvPr>
        </p:nvGraphicFramePr>
        <p:xfrm>
          <a:off x="1788478" y="1492885"/>
          <a:ext cx="3393122" cy="2685129"/>
        </p:xfrm>
        <a:graphic>
          <a:graphicData uri="http://schemas.openxmlformats.org/presentationml/2006/ole">
            <mc:AlternateContent xmlns:mc="http://schemas.openxmlformats.org/markup-compatibility/2006">
              <mc:Choice xmlns:v="urn:schemas-microsoft-com:vml" Requires="v">
                <p:oleObj spid="_x0000_s70662" name="Worksheet" r:id="rId4" imgW="13277985" imgH="10506165" progId="Excel.Sheet.12">
                  <p:embed/>
                </p:oleObj>
              </mc:Choice>
              <mc:Fallback>
                <p:oleObj name="Worksheet" r:id="rId4" imgW="13277985" imgH="10506165" progId="Excel.Sheet.12">
                  <p:embed/>
                  <p:pic>
                    <p:nvPicPr>
                      <p:cNvPr id="0" name=""/>
                      <p:cNvPicPr/>
                      <p:nvPr/>
                    </p:nvPicPr>
                    <p:blipFill>
                      <a:blip r:embed="rId5"/>
                      <a:stretch>
                        <a:fillRect/>
                      </a:stretch>
                    </p:blipFill>
                    <p:spPr>
                      <a:xfrm>
                        <a:off x="1788478" y="1492885"/>
                        <a:ext cx="3393122" cy="2685129"/>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17</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Background – Public Opinion on Tax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chemeClr val="bg1">
                    <a:lumMod val="75000"/>
                  </a:schemeClr>
                </a:solidFill>
              </a:rPr>
              <a:t>Scope of Work</a:t>
            </a:r>
            <a:endParaRPr lang="en-ZA" sz="2000" b="1" dirty="0">
              <a:solidFill>
                <a:schemeClr val="bg1">
                  <a:lumMod val="75000"/>
                </a:schemeClr>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4. </a:t>
            </a:r>
            <a:r>
              <a:rPr lang="en-ZA" sz="2000" b="1" dirty="0" smtClean="0">
                <a:solidFill>
                  <a:srgbClr val="BFBFBF"/>
                </a:solidFill>
              </a:rPr>
              <a:t>RFP Timelines</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BFBFBF"/>
                </a:solidFill>
              </a:rPr>
              <a:t>5. Bid Evaluation</a:t>
            </a:r>
          </a:p>
          <a:p>
            <a:pPr marL="228600" indent="-228600" algn="l">
              <a:lnSpc>
                <a:spcPct val="135000"/>
              </a:lnSpc>
              <a:spcBef>
                <a:spcPct val="75000"/>
              </a:spcBef>
              <a:spcAft>
                <a:spcPct val="10000"/>
              </a:spcAft>
              <a:buClr>
                <a:schemeClr val="accent1"/>
              </a:buClr>
            </a:pPr>
            <a:r>
              <a:rPr lang="en-ZA" sz="2000" b="1" dirty="0">
                <a:solidFill>
                  <a:srgbClr val="BFBFBF"/>
                </a:solidFill>
              </a:rPr>
              <a:t>6. Pricing </a:t>
            </a:r>
            <a:r>
              <a:rPr lang="en-ZA" sz="2000" b="1" dirty="0" smtClean="0">
                <a:solidFill>
                  <a:srgbClr val="BFBFBF"/>
                </a:solidFill>
              </a:rPr>
              <a:t>Schedule and BEE</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FF0000"/>
                </a:solidFill>
              </a:rPr>
              <a:t>7. RFP submission and </a:t>
            </a:r>
            <a:r>
              <a:rPr lang="en-ZA" sz="2000" b="1" dirty="0" smtClean="0">
                <a:solidFill>
                  <a:srgbClr val="FF0000"/>
                </a:solidFill>
              </a:rPr>
              <a:t>contact </a:t>
            </a:r>
            <a:r>
              <a:rPr lang="en-ZA" sz="2000" b="1" dirty="0">
                <a:solidFill>
                  <a:srgbClr val="FF0000"/>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18</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pic>
        <p:nvPicPr>
          <p:cNvPr id="10" name="Picture 7" descr="Folder"/>
          <p:cNvPicPr>
            <a:picLocks noChangeAspect="1" noChangeArrowheads="1"/>
          </p:cNvPicPr>
          <p:nvPr/>
        </p:nvPicPr>
        <p:blipFill>
          <a:blip r:embed="rId4"/>
          <a:srcRect/>
          <a:stretch>
            <a:fillRect/>
          </a:stretch>
        </p:blipFill>
        <p:spPr bwMode="auto">
          <a:xfrm>
            <a:off x="3626549" y="2071688"/>
            <a:ext cx="1079500" cy="1008062"/>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a:solidFill>
                  <a:schemeClr val="tx1"/>
                </a:solidFill>
              </a:rPr>
              <a:t>+</a:t>
            </a:r>
            <a:endParaRPr lang="en-GB" sz="180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112"/>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sz="1800" dirty="0">
                <a:solidFill>
                  <a:schemeClr val="tx2"/>
                </a:solidFill>
                <a:hlinkClick r:id="rId5"/>
              </a:rPr>
              <a:t>rft-professionalservices@sars.gov.za</a:t>
            </a:r>
            <a:r>
              <a:rPr lang="en-ZA" sz="1800" dirty="0">
                <a:solidFill>
                  <a:schemeClr val="tx2"/>
                </a:solidFill>
              </a:rPr>
              <a:t> or </a:t>
            </a:r>
            <a:r>
              <a:rPr lang="en-ZA" sz="1800" dirty="0" smtClean="0">
                <a:solidFill>
                  <a:schemeClr val="tx2"/>
                </a:solidFill>
                <a:hlinkClick r:id="rId6"/>
              </a:rPr>
              <a:t>tenderoffice@sars.gov.za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4"/>
          <a:srcRect/>
          <a:stretch>
            <a:fillRect/>
          </a:stretch>
        </p:blipFill>
        <p:spPr bwMode="auto">
          <a:xfrm>
            <a:off x="1644777" y="2928938"/>
            <a:ext cx="1079500" cy="1008062"/>
          </a:xfrm>
          <a:prstGeom prst="rect">
            <a:avLst/>
          </a:prstGeom>
          <a:noFill/>
          <a:ln w="9525">
            <a:noFill/>
            <a:miter lim="800000"/>
            <a:headEnd/>
            <a:tailEnd/>
          </a:ln>
        </p:spPr>
      </p:pic>
      <p:sp>
        <p:nvSpPr>
          <p:cNvPr id="17" name="Text Box 8"/>
          <p:cNvSpPr txBox="1">
            <a:spLocks noChangeArrowheads="1"/>
          </p:cNvSpPr>
          <p:nvPr/>
        </p:nvSpPr>
        <p:spPr bwMode="auto">
          <a:xfrm>
            <a:off x="2857500" y="3000375"/>
            <a:ext cx="317500" cy="366713"/>
          </a:xfrm>
          <a:prstGeom prst="rect">
            <a:avLst/>
          </a:prstGeom>
          <a:noFill/>
          <a:ln w="9525">
            <a:noFill/>
            <a:miter lim="800000"/>
            <a:headEnd/>
            <a:tailEnd/>
          </a:ln>
        </p:spPr>
        <p:txBody>
          <a:bodyPr wrap="none">
            <a:spAutoFit/>
          </a:bodyPr>
          <a:lstStyle/>
          <a:p>
            <a:pPr algn="l"/>
            <a:r>
              <a:rPr lang="en-ZA" sz="1800" dirty="0">
                <a:solidFill>
                  <a:schemeClr val="tx1"/>
                </a:solidFill>
              </a:rPr>
              <a:t>+</a:t>
            </a:r>
            <a:endParaRPr lang="en-GB" sz="1800" dirty="0">
              <a:solidFill>
                <a:schemeClr val="tx1"/>
              </a:solidFill>
            </a:endParaRPr>
          </a:p>
        </p:txBody>
      </p:sp>
      <p:sp>
        <p:nvSpPr>
          <p:cNvPr id="18" name="Text Box 16"/>
          <p:cNvSpPr txBox="1">
            <a:spLocks noChangeArrowheads="1"/>
          </p:cNvSpPr>
          <p:nvPr/>
        </p:nvSpPr>
        <p:spPr bwMode="auto">
          <a:xfrm>
            <a:off x="1285875" y="3135313"/>
            <a:ext cx="282575" cy="304800"/>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none">
            <a:spAutoFit/>
          </a:bodyPr>
          <a:lstStyle/>
          <a:p>
            <a:pPr>
              <a:defRPr/>
            </a:pPr>
            <a:r>
              <a:rPr lang="en-ZA" b="1" dirty="0"/>
              <a:t>1</a:t>
            </a:r>
            <a:endParaRPr lang="en-GB" b="1" dirty="0"/>
          </a:p>
        </p:txBody>
      </p:sp>
      <p:sp>
        <p:nvSpPr>
          <p:cNvPr id="19" name="Text Box 17"/>
          <p:cNvSpPr txBox="1">
            <a:spLocks noChangeArrowheads="1"/>
          </p:cNvSpPr>
          <p:nvPr/>
        </p:nvSpPr>
        <p:spPr bwMode="auto">
          <a:xfrm>
            <a:off x="3309938" y="2286000"/>
            <a:ext cx="28575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pic>
        <p:nvPicPr>
          <p:cNvPr id="20" name="Picture 7" descr="Folder"/>
          <p:cNvPicPr>
            <a:picLocks noChangeAspect="1" noChangeArrowheads="1"/>
          </p:cNvPicPr>
          <p:nvPr/>
        </p:nvPicPr>
        <p:blipFill>
          <a:blip r:embed="rId4"/>
          <a:srcRect/>
          <a:stretch>
            <a:fillRect/>
          </a:stretch>
        </p:blipFill>
        <p:spPr bwMode="auto">
          <a:xfrm>
            <a:off x="1714500" y="20002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1357313" y="2225421"/>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pic>
        <p:nvPicPr>
          <p:cNvPr id="22" name="Picture 7" descr="Folder"/>
          <p:cNvPicPr>
            <a:picLocks noChangeAspect="1" noChangeArrowheads="1"/>
          </p:cNvPicPr>
          <p:nvPr/>
        </p:nvPicPr>
        <p:blipFill>
          <a:blip r:embed="rId4"/>
          <a:srcRect/>
          <a:stretch>
            <a:fillRect/>
          </a:stretch>
        </p:blipFill>
        <p:spPr bwMode="auto">
          <a:xfrm>
            <a:off x="3611690" y="3000375"/>
            <a:ext cx="1079500" cy="1008063"/>
          </a:xfrm>
          <a:prstGeom prst="rect">
            <a:avLst/>
          </a:prstGeom>
          <a:noFill/>
          <a:ln w="9525">
            <a:noFill/>
            <a:miter lim="800000"/>
            <a:headEnd/>
            <a:tailEnd/>
          </a:ln>
        </p:spPr>
      </p:pic>
      <p:sp>
        <p:nvSpPr>
          <p:cNvPr id="23" name="Text Box 17"/>
          <p:cNvSpPr txBox="1">
            <a:spLocks noChangeArrowheads="1"/>
          </p:cNvSpPr>
          <p:nvPr/>
        </p:nvSpPr>
        <p:spPr bwMode="auto">
          <a:xfrm>
            <a:off x="3267647" y="3152902"/>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4" name="Rectangle 3"/>
          <p:cNvSpPr txBox="1">
            <a:spLocks noChangeArrowheads="1"/>
          </p:cNvSpPr>
          <p:nvPr/>
        </p:nvSpPr>
        <p:spPr bwMode="auto">
          <a:xfrm>
            <a:off x="285720" y="1214422"/>
            <a:ext cx="8550275" cy="5214974"/>
          </a:xfrm>
          <a:prstGeom prst="rect">
            <a:avLst/>
          </a:prstGeom>
          <a:noFill/>
          <a:ln w="9525">
            <a:noFill/>
            <a:miter lim="800000"/>
            <a:headEnd/>
            <a:tailEnd/>
          </a:ln>
        </p:spPr>
        <p:txBody>
          <a:bodyPr/>
          <a:lstStyle/>
          <a:p>
            <a:pPr algn="ctr" eaLnBrk="0" hangingPunct="0">
              <a:spcBef>
                <a:spcPct val="20000"/>
              </a:spcBef>
              <a:buClr>
                <a:srgbClr val="76B143"/>
              </a:buClr>
              <a:buSzPct val="120000"/>
            </a:pPr>
            <a:endParaRPr lang="en-GB" sz="3200" b="1" i="1" dirty="0">
              <a:solidFill>
                <a:srgbClr val="8A91A5"/>
              </a:solidFill>
            </a:endParaRPr>
          </a:p>
        </p:txBody>
      </p:sp>
      <p:sp>
        <p:nvSpPr>
          <p:cNvPr id="25" name="Rectangle 21"/>
          <p:cNvSpPr>
            <a:spLocks noChangeArrowheads="1"/>
          </p:cNvSpPr>
          <p:nvPr/>
        </p:nvSpPr>
        <p:spPr bwMode="auto">
          <a:xfrm>
            <a:off x="0" y="857250"/>
            <a:ext cx="8915400" cy="369332"/>
          </a:xfrm>
          <a:prstGeom prst="rect">
            <a:avLst/>
          </a:prstGeom>
          <a:noFill/>
          <a:ln w="9525">
            <a:noFill/>
            <a:miter lim="800000"/>
            <a:headEnd/>
            <a:tailEnd/>
          </a:ln>
        </p:spPr>
        <p:txBody>
          <a:bodyPr wrap="square">
            <a:spAutoFit/>
          </a:bodyPr>
          <a:lstStyle/>
          <a:p>
            <a:pPr algn="l"/>
            <a:r>
              <a:rPr lang="en-ZA" dirty="0" smtClean="0">
                <a:solidFill>
                  <a:schemeClr val="tx2"/>
                </a:solidFill>
              </a:rPr>
              <a:t>  Bidders must submit 2  </a:t>
            </a:r>
            <a:r>
              <a:rPr lang="en-ZA" dirty="0">
                <a:solidFill>
                  <a:schemeClr val="tx2"/>
                </a:solidFill>
              </a:rPr>
              <a:t>copies of each files (Original and Duplicates) and a </a:t>
            </a:r>
            <a:r>
              <a:rPr lang="en-ZA" dirty="0" smtClean="0">
                <a:solidFill>
                  <a:schemeClr val="tx2"/>
                </a:solidFill>
              </a:rPr>
              <a:t>CD-ROM</a:t>
            </a:r>
            <a:endParaRPr lang="en-ZA" dirty="0">
              <a:solidFill>
                <a:schemeClr val="tx2"/>
              </a:solidFill>
            </a:endParaRPr>
          </a:p>
        </p:txBody>
      </p:sp>
      <p:sp>
        <p:nvSpPr>
          <p:cNvPr id="26" name="TextBox 25"/>
          <p:cNvSpPr txBox="1"/>
          <p:nvPr/>
        </p:nvSpPr>
        <p:spPr>
          <a:xfrm>
            <a:off x="2039112" y="2185416"/>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1871472" y="3087624"/>
            <a:ext cx="614271" cy="215444"/>
          </a:xfrm>
          <a:prstGeom prst="rect">
            <a:avLst/>
          </a:prstGeom>
          <a:noFill/>
        </p:spPr>
        <p:txBody>
          <a:bodyPr wrap="none" rtlCol="0">
            <a:spAutoFit/>
          </a:bodyPr>
          <a:lstStyle/>
          <a:p>
            <a:r>
              <a:rPr lang="en-ZA" sz="800" dirty="0" smtClean="0"/>
              <a:t>Duplicate</a:t>
            </a:r>
            <a:endParaRPr lang="en-ZA" sz="800" dirty="0"/>
          </a:p>
        </p:txBody>
      </p:sp>
      <p:sp>
        <p:nvSpPr>
          <p:cNvPr id="28" name="TextBox 27"/>
          <p:cNvSpPr txBox="1"/>
          <p:nvPr/>
        </p:nvSpPr>
        <p:spPr>
          <a:xfrm>
            <a:off x="3883152" y="2255520"/>
            <a:ext cx="538930" cy="215444"/>
          </a:xfrm>
          <a:prstGeom prst="rect">
            <a:avLst/>
          </a:prstGeom>
          <a:noFill/>
        </p:spPr>
        <p:txBody>
          <a:bodyPr wrap="none" rtlCol="0">
            <a:spAutoFit/>
          </a:bodyPr>
          <a:lstStyle/>
          <a:p>
            <a:r>
              <a:rPr lang="en-ZA" sz="800" dirty="0" smtClean="0"/>
              <a:t>Original</a:t>
            </a:r>
            <a:endParaRPr lang="en-ZA" sz="800" dirty="0"/>
          </a:p>
        </p:txBody>
      </p:sp>
      <p:sp>
        <p:nvSpPr>
          <p:cNvPr id="29" name="TextBox 28"/>
          <p:cNvSpPr txBox="1"/>
          <p:nvPr/>
        </p:nvSpPr>
        <p:spPr>
          <a:xfrm>
            <a:off x="3810000" y="3105912"/>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28016"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smtClean="0">
              <a:ln>
                <a:noFill/>
              </a:ln>
              <a:solidFill>
                <a:schemeClr val="tx1"/>
              </a:solidFill>
              <a:effectLst/>
              <a:latin typeface="Arial" charset="0"/>
            </a:endParaRPr>
          </a:p>
        </p:txBody>
      </p:sp>
      <p:sp>
        <p:nvSpPr>
          <p:cNvPr id="31" name="TextBox 30"/>
          <p:cNvSpPr txBox="1"/>
          <p:nvPr/>
        </p:nvSpPr>
        <p:spPr>
          <a:xfrm>
            <a:off x="6702552" y="3081528"/>
            <a:ext cx="2422458" cy="646331"/>
          </a:xfrm>
          <a:prstGeom prst="rect">
            <a:avLst/>
          </a:prstGeom>
          <a:noFill/>
        </p:spPr>
        <p:txBody>
          <a:bodyPr wrap="none" rtlCol="0">
            <a:spAutoFit/>
          </a:bodyPr>
          <a:lstStyle/>
          <a:p>
            <a:r>
              <a:rPr lang="en-ZA" sz="900" dirty="0" smtClean="0">
                <a:solidFill>
                  <a:srgbClr val="0070C0"/>
                </a:solidFill>
              </a:rPr>
              <a:t>File 1 &amp; File 2 content</a:t>
            </a:r>
          </a:p>
          <a:p>
            <a:endParaRPr lang="en-ZA" sz="900" dirty="0" smtClean="0">
              <a:solidFill>
                <a:srgbClr val="0070C0"/>
              </a:solidFill>
            </a:endParaRPr>
          </a:p>
          <a:p>
            <a:r>
              <a:rPr lang="en-ZA" sz="900" b="1" dirty="0" smtClean="0">
                <a:solidFill>
                  <a:srgbClr val="FF0000"/>
                </a:solidFill>
              </a:rPr>
              <a:t>Note: Pricing  Schedule must be in Excel</a:t>
            </a:r>
          </a:p>
          <a:p>
            <a:r>
              <a:rPr lang="en-ZA" sz="900" b="1" dirty="0" smtClean="0">
                <a:solidFill>
                  <a:srgbClr val="FF0000"/>
                </a:solidFill>
              </a:rPr>
              <a:t>Not PDF</a:t>
            </a:r>
            <a:endParaRPr lang="en-ZA" sz="900" b="1" dirty="0">
              <a:solidFill>
                <a:srgbClr val="FF0000"/>
              </a:solidFill>
            </a:endParaRPr>
          </a:p>
        </p:txBody>
      </p:sp>
      <p:sp>
        <p:nvSpPr>
          <p:cNvPr id="32"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Submission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19</a:t>
            </a:fld>
            <a:endParaRPr lang="en-ZA" dirty="0">
              <a:solidFill>
                <a:schemeClr val="tx1"/>
              </a:solidFill>
            </a:endParaRPr>
          </a:p>
        </p:txBody>
      </p:sp>
      <p:sp>
        <p:nvSpPr>
          <p:cNvPr id="7" name="Rectangle 41"/>
          <p:cNvSpPr>
            <a:spLocks noChangeArrowheads="1"/>
          </p:cNvSpPr>
          <p:nvPr/>
        </p:nvSpPr>
        <p:spPr bwMode="auto">
          <a:xfrm>
            <a:off x="1571625" y="1000125"/>
            <a:ext cx="6211661" cy="466725"/>
          </a:xfrm>
          <a:prstGeom prst="rect">
            <a:avLst/>
          </a:prstGeom>
          <a:noFill/>
          <a:ln w="9525" algn="ctr">
            <a:solidFill>
              <a:srgbClr val="99CC00"/>
            </a:solidFill>
            <a:miter lim="800000"/>
            <a:headEnd/>
            <a:tailEnd/>
          </a:ln>
          <a:effectLst>
            <a:outerShdw blurRad="50800" dist="38100" dir="2700000" algn="tl" rotWithShape="0">
              <a:prstClr val="black">
                <a:alpha val="40000"/>
              </a:prstClr>
            </a:outerShdw>
          </a:effectLst>
        </p:spPr>
        <p:txBody>
          <a:bodyPr wrap="none" lIns="0" tIns="0" rIns="0" bIns="0" anchor="ctr"/>
          <a:lstStyle/>
          <a:p>
            <a:pPr algn="l">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8" name="Rectangle 43"/>
          <p:cNvSpPr>
            <a:spLocks noChangeArrowheads="1"/>
          </p:cNvSpPr>
          <p:nvPr/>
        </p:nvSpPr>
        <p:spPr bwMode="auto">
          <a:xfrm>
            <a:off x="598714" y="1000125"/>
            <a:ext cx="914400" cy="466725"/>
          </a:xfrm>
          <a:prstGeom prst="rect">
            <a:avLst/>
          </a:prstGeom>
          <a:solidFill>
            <a:srgbClr val="FFFFFF"/>
          </a:solidFill>
          <a:ln w="9525" algn="ctr">
            <a:solidFill>
              <a:srgbClr val="99CC00"/>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Section1</a:t>
            </a:r>
            <a:endParaRPr lang="en-US" sz="1400" dirty="0">
              <a:solidFill>
                <a:schemeClr val="tx2"/>
              </a:solidFill>
            </a:endParaRPr>
          </a:p>
        </p:txBody>
      </p:sp>
      <p:sp>
        <p:nvSpPr>
          <p:cNvPr id="9" name="Rectangle 43"/>
          <p:cNvSpPr>
            <a:spLocks noChangeArrowheads="1"/>
          </p:cNvSpPr>
          <p:nvPr/>
        </p:nvSpPr>
        <p:spPr bwMode="auto">
          <a:xfrm>
            <a:off x="7916658" y="1000125"/>
            <a:ext cx="774700" cy="466725"/>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0" name="44 CuadroTexto"/>
          <p:cNvSpPr txBox="1"/>
          <p:nvPr/>
        </p:nvSpPr>
        <p:spPr>
          <a:xfrm>
            <a:off x="1643063" y="1000125"/>
            <a:ext cx="5067300" cy="449263"/>
          </a:xfrm>
          <a:prstGeom prst="rect">
            <a:avLst/>
          </a:prstGeom>
          <a:noFill/>
          <a:effectLst/>
        </p:spPr>
        <p:txBody>
          <a:bodyPr lIns="0" tIns="0" rIns="0" bIns="0" anchor="ctr"/>
          <a:lstStyle/>
          <a:p>
            <a:pPr algn="l" fontAlgn="auto">
              <a:spcBef>
                <a:spcPts val="0"/>
              </a:spcBef>
              <a:spcAft>
                <a:spcPts val="0"/>
              </a:spcAft>
              <a:defRPr/>
            </a:pPr>
            <a:r>
              <a:rPr lang="en-US" sz="900" dirty="0">
                <a:solidFill>
                  <a:schemeClr val="tx2"/>
                </a:solidFill>
                <a:cs typeface="+mn-cs"/>
              </a:rPr>
              <a:t>Pre-qualification </a:t>
            </a:r>
            <a:r>
              <a:rPr lang="en-US" sz="900" dirty="0" smtClean="0">
                <a:solidFill>
                  <a:schemeClr val="tx2"/>
                </a:solidFill>
                <a:cs typeface="+mn-cs"/>
              </a:rPr>
              <a:t>(SBD </a:t>
            </a:r>
            <a:r>
              <a:rPr lang="en-US" sz="900" dirty="0" smtClean="0">
                <a:solidFill>
                  <a:schemeClr val="tx2"/>
                </a:solidFill>
              </a:rPr>
              <a:t>documents)</a:t>
            </a:r>
            <a:endParaRPr lang="en-US" sz="900" kern="0" dirty="0">
              <a:solidFill>
                <a:schemeClr val="tx2"/>
              </a:solidFill>
              <a:cs typeface="+mn-cs"/>
            </a:endParaRPr>
          </a:p>
        </p:txBody>
      </p:sp>
      <p:graphicFrame>
        <p:nvGraphicFramePr>
          <p:cNvPr id="11" name="Table 10"/>
          <p:cNvGraphicFramePr>
            <a:graphicFrameLocks noGrp="1"/>
          </p:cNvGraphicFramePr>
          <p:nvPr>
            <p:extLst>
              <p:ext uri="{D42A27DB-BD31-4B8C-83A1-F6EECF244321}">
                <p14:modId xmlns:p14="http://schemas.microsoft.com/office/powerpoint/2010/main" val="1432428129"/>
              </p:ext>
            </p:extLst>
          </p:nvPr>
        </p:nvGraphicFramePr>
        <p:xfrm>
          <a:off x="576072" y="1535883"/>
          <a:ext cx="8119872" cy="2714614"/>
        </p:xfrm>
        <a:graphic>
          <a:graphicData uri="http://schemas.openxmlformats.org/drawingml/2006/table">
            <a:tbl>
              <a:tblPr/>
              <a:tblGrid>
                <a:gridCol w="3240024"/>
                <a:gridCol w="4879848"/>
              </a:tblGrid>
              <a:tr h="451325">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1200" b="1" i="0" u="none" strike="noStrike" cap="none" normalizeH="0" baseline="0" dirty="0" smtClean="0">
                          <a:ln>
                            <a:noFill/>
                          </a:ln>
                          <a:solidFill>
                            <a:schemeClr val="bg1"/>
                          </a:solidFill>
                          <a:effectLst/>
                          <a:latin typeface="Arial" charset="0"/>
                          <a:cs typeface="Times New Roman" pitchFamily="18" charset="0"/>
                        </a:rPr>
                        <a:t>Name of the document  that must be submitted</a:t>
                      </a:r>
                      <a:endParaRPr kumimoji="0" lang="en-ZA" sz="1200" b="0" i="0" u="none" strike="noStrike" cap="none" normalizeH="0" baseline="0" dirty="0" smtClean="0">
                        <a:ln>
                          <a:noFill/>
                        </a:ln>
                        <a:solidFill>
                          <a:schemeClr val="bg1"/>
                        </a:solidFill>
                        <a:effectLst/>
                        <a:latin typeface="Arial" charset="0"/>
                        <a:cs typeface="Times New Roman" pitchFamily="18" charset="0"/>
                      </a:endParaRP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17365D"/>
                    </a:solidFill>
                  </a:tcPr>
                </a:tc>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1200" b="1" i="0" u="none" strike="noStrike" cap="none" normalizeH="0" baseline="0" dirty="0" smtClean="0">
                          <a:ln>
                            <a:noFill/>
                          </a:ln>
                          <a:solidFill>
                            <a:schemeClr val="bg1"/>
                          </a:solidFill>
                          <a:effectLst/>
                          <a:latin typeface="Arial" charset="0"/>
                          <a:cs typeface="Times New Roman" pitchFamily="18" charset="0"/>
                        </a:rPr>
                        <a:t>Non-submission may result in disqualification?</a:t>
                      </a:r>
                      <a:endParaRPr kumimoji="0" lang="en-ZA" sz="1200" b="0" i="0" u="none" strike="noStrike" cap="none" normalizeH="0" baseline="0" dirty="0" smtClean="0">
                        <a:ln>
                          <a:noFill/>
                        </a:ln>
                        <a:solidFill>
                          <a:schemeClr val="bg1"/>
                        </a:solidFill>
                        <a:effectLst/>
                        <a:latin typeface="Arial" charset="0"/>
                        <a:cs typeface="Times New Roman" pitchFamily="18" charset="0"/>
                      </a:endParaRP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17365D"/>
                    </a:solidFill>
                  </a:tcPr>
                </a:tc>
              </a:tr>
              <a:tr h="224919">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Tax Clearance Certificate – SBD 2</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smtClean="0">
                          <a:ln>
                            <a:noFill/>
                          </a:ln>
                          <a:solidFill>
                            <a:schemeClr val="tx2"/>
                          </a:solidFill>
                          <a:effectLst/>
                          <a:latin typeface="Arial" charset="0"/>
                          <a:cs typeface="Times New Roman" pitchFamily="18" charset="0"/>
                        </a:rPr>
                        <a:t>YES</a:t>
                      </a:r>
                      <a:r>
                        <a:rPr kumimoji="0" lang="en-ZA" sz="900" b="0" i="0" u="none" strike="noStrike" cap="none" normalizeH="0" baseline="0" smtClean="0">
                          <a:ln>
                            <a:noFill/>
                          </a:ln>
                          <a:solidFill>
                            <a:schemeClr val="tx2"/>
                          </a:solidFill>
                          <a:effectLst/>
                          <a:latin typeface="Arial" charset="0"/>
                          <a:cs typeface="Times New Roman" pitchFamily="18" charset="0"/>
                        </a:rPr>
                        <a:t> – Please submit a valid and original copy of the certificate. </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344772">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SARS’s Oath of Secrecy </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YES </a:t>
                      </a:r>
                      <a:r>
                        <a:rPr kumimoji="0" lang="en-ZA" sz="900" b="0" i="0" u="none" strike="noStrike" cap="none" normalizeH="0" baseline="0" dirty="0" smtClean="0">
                          <a:ln>
                            <a:noFill/>
                          </a:ln>
                          <a:solidFill>
                            <a:schemeClr val="tx2"/>
                          </a:solidFill>
                          <a:effectLst/>
                          <a:latin typeface="Arial" charset="0"/>
                          <a:cs typeface="Times New Roman" pitchFamily="18" charset="0"/>
                        </a:rPr>
                        <a:t>– Please complete and sign the supplied pro forma document in the presence of Commissioner of Oaths and initial every page.</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224919">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Invitation to bid – SBD 1</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YES </a:t>
                      </a:r>
                      <a:r>
                        <a:rPr kumimoji="0" lang="en-ZA" sz="900" b="0" i="0" u="none" strike="noStrike" cap="none" normalizeH="0" baseline="0" dirty="0" smtClean="0">
                          <a:ln>
                            <a:noFill/>
                          </a:ln>
                          <a:solidFill>
                            <a:schemeClr val="tx2"/>
                          </a:solidFill>
                          <a:effectLst/>
                          <a:latin typeface="Arial" charset="0"/>
                          <a:cs typeface="Times New Roman" pitchFamily="18" charset="0"/>
                        </a:rPr>
                        <a:t>– Please complete and sign the supplied pro forma document.</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256777">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Pricing Schedule </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YES – </a:t>
                      </a:r>
                      <a:r>
                        <a:rPr kumimoji="0" lang="en-ZA" sz="900" b="0" i="0" u="none" strike="noStrike" cap="none" normalizeH="0" baseline="0" dirty="0" smtClean="0">
                          <a:ln>
                            <a:noFill/>
                          </a:ln>
                          <a:solidFill>
                            <a:schemeClr val="tx2"/>
                          </a:solidFill>
                          <a:effectLst/>
                          <a:latin typeface="Arial" charset="0"/>
                          <a:cs typeface="Times New Roman" pitchFamily="18" charset="0"/>
                        </a:rPr>
                        <a:t>Please submit full details of pricing proposal to SARS on Annexure B.</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224919">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Declaration of Interest – SBD 4</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YES - </a:t>
                      </a:r>
                      <a:r>
                        <a:rPr kumimoji="0" lang="en-ZA" sz="900" b="0" i="0" u="none" strike="noStrike" cap="none" normalizeH="0" baseline="0" dirty="0" smtClean="0">
                          <a:ln>
                            <a:noFill/>
                          </a:ln>
                          <a:solidFill>
                            <a:schemeClr val="tx2"/>
                          </a:solidFill>
                          <a:effectLst/>
                          <a:latin typeface="Arial" charset="0"/>
                          <a:cs typeface="Times New Roman" pitchFamily="18" charset="0"/>
                        </a:rPr>
                        <a:t>Please complete and sign the supplied pro forma document.</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158050">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SBD 6.1 – Preference Point Claim Form</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No – </a:t>
                      </a:r>
                      <a:r>
                        <a:rPr kumimoji="0" lang="en-ZA" sz="900" b="0" i="0" u="none" strike="noStrike" cap="none" normalizeH="0" baseline="0" dirty="0" smtClean="0">
                          <a:ln>
                            <a:noFill/>
                          </a:ln>
                          <a:solidFill>
                            <a:schemeClr val="tx2"/>
                          </a:solidFill>
                          <a:effectLst/>
                          <a:latin typeface="Arial" charset="0"/>
                          <a:cs typeface="Times New Roman" pitchFamily="18" charset="0"/>
                        </a:rPr>
                        <a:t>Non-submission will lead to a zero score on BEE.</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338424">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Declaration of Bidder’s Past Supply Chain Management Practices – SBD 8</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YES -  </a:t>
                      </a:r>
                      <a:r>
                        <a:rPr kumimoji="0" lang="en-ZA" sz="900" b="0" i="0" u="none" strike="noStrike" cap="none" normalizeH="0" baseline="0" dirty="0" smtClean="0">
                          <a:ln>
                            <a:noFill/>
                          </a:ln>
                          <a:solidFill>
                            <a:schemeClr val="tx2"/>
                          </a:solidFill>
                          <a:effectLst/>
                          <a:latin typeface="Arial" charset="0"/>
                          <a:cs typeface="Times New Roman" pitchFamily="18" charset="0"/>
                        </a:rPr>
                        <a:t>Please complete and sign the supplied pro forma document.</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r h="73097">
                <a:tc>
                  <a:txBody>
                    <a:bodyPr/>
                    <a:lstStyle/>
                    <a:p>
                      <a:pPr marL="0" marR="0" lvl="0" indent="0" algn="just" defTabSz="912813" rtl="0" eaLnBrk="1" fontAlgn="base" latinLnBrk="0" hangingPunct="1">
                        <a:lnSpc>
                          <a:spcPct val="150000"/>
                        </a:lnSpc>
                        <a:spcBef>
                          <a:spcPct val="0"/>
                        </a:spcBef>
                        <a:spcAft>
                          <a:spcPct val="0"/>
                        </a:spcAft>
                        <a:buClrTx/>
                        <a:buSzTx/>
                        <a:buFontTx/>
                        <a:buNone/>
                        <a:tabLst/>
                      </a:pPr>
                      <a:r>
                        <a:rPr kumimoji="0" lang="en-ZA" sz="900" b="0" i="0" u="none" strike="noStrike" cap="none" normalizeH="0" baseline="0" dirty="0" smtClean="0">
                          <a:ln>
                            <a:noFill/>
                          </a:ln>
                          <a:solidFill>
                            <a:schemeClr val="tx2"/>
                          </a:solidFill>
                          <a:effectLst/>
                          <a:latin typeface="Arial" charset="0"/>
                          <a:cs typeface="Times New Roman" pitchFamily="18" charset="0"/>
                        </a:rPr>
                        <a:t>Certificate of Independent Bid Determination – SBD 9</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c>
                  <a:txBody>
                    <a:bodyPr/>
                    <a:lstStyle/>
                    <a:p>
                      <a:pPr marL="111125" marR="0" lvl="0" indent="0" algn="just" defTabSz="912813" rtl="0" eaLnBrk="1" fontAlgn="base" latinLnBrk="0" hangingPunct="1">
                        <a:lnSpc>
                          <a:spcPct val="150000"/>
                        </a:lnSpc>
                        <a:spcBef>
                          <a:spcPct val="0"/>
                        </a:spcBef>
                        <a:spcAft>
                          <a:spcPct val="0"/>
                        </a:spcAft>
                        <a:buClrTx/>
                        <a:buSzTx/>
                        <a:buFontTx/>
                        <a:buNone/>
                        <a:tabLst/>
                      </a:pPr>
                      <a:r>
                        <a:rPr kumimoji="0" lang="en-ZA" sz="900" b="1" i="0" u="none" strike="noStrike" cap="none" normalizeH="0" baseline="0" dirty="0" smtClean="0">
                          <a:ln>
                            <a:noFill/>
                          </a:ln>
                          <a:solidFill>
                            <a:schemeClr val="tx2"/>
                          </a:solidFill>
                          <a:effectLst/>
                          <a:latin typeface="Arial" charset="0"/>
                          <a:cs typeface="Times New Roman" pitchFamily="18" charset="0"/>
                        </a:rPr>
                        <a:t>YES -  </a:t>
                      </a:r>
                      <a:r>
                        <a:rPr kumimoji="0" lang="en-ZA" sz="900" b="0" i="0" u="none" strike="noStrike" cap="none" normalizeH="0" baseline="0" dirty="0" smtClean="0">
                          <a:ln>
                            <a:noFill/>
                          </a:ln>
                          <a:solidFill>
                            <a:schemeClr val="tx2"/>
                          </a:solidFill>
                          <a:effectLst/>
                          <a:latin typeface="Arial" charset="0"/>
                          <a:cs typeface="Times New Roman" pitchFamily="18" charset="0"/>
                        </a:rPr>
                        <a:t>Please complete and sign the supplied pro forma document</a:t>
                      </a:r>
                    </a:p>
                  </a:txBody>
                  <a:tcPr marL="55418" marR="55418" marT="0" marB="0" horzOverflow="overflow">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12" name="Freeform 23"/>
          <p:cNvSpPr>
            <a:spLocks/>
          </p:cNvSpPr>
          <p:nvPr/>
        </p:nvSpPr>
        <p:spPr bwMode="auto">
          <a:xfrm>
            <a:off x="8161133" y="103414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3" name="Rectangle 41"/>
          <p:cNvSpPr>
            <a:spLocks noChangeArrowheads="1"/>
          </p:cNvSpPr>
          <p:nvPr/>
        </p:nvSpPr>
        <p:spPr bwMode="auto">
          <a:xfrm>
            <a:off x="1612900" y="4372144"/>
            <a:ext cx="6214364" cy="922232"/>
          </a:xfrm>
          <a:prstGeom prst="rect">
            <a:avLst/>
          </a:prstGeom>
          <a:noFill/>
          <a:ln w="9525" algn="ctr">
            <a:solidFill>
              <a:srgbClr val="99CC00"/>
            </a:solidFill>
            <a:miter lim="800000"/>
            <a:headEnd/>
            <a:tailEnd/>
          </a:ln>
          <a:effectLst>
            <a:outerShdw blurRad="50800" dist="38100" dir="2700000" algn="tl" rotWithShape="0">
              <a:prstClr val="black">
                <a:alpha val="40000"/>
              </a:prstClr>
            </a:outerShdw>
          </a:effectLst>
        </p:spPr>
        <p:txBody>
          <a:bodyPr wrap="none" lIns="0" tIns="0" rIns="0" bIns="0" anchor="ctr"/>
          <a:lstStyle/>
          <a:p>
            <a:pPr algn="l">
              <a:defRPr/>
            </a:pPr>
            <a:endParaRPr lang="en-US" sz="1400" dirty="0">
              <a:solidFill>
                <a:schemeClr val="tx2"/>
              </a:solidFill>
              <a:effectLst>
                <a:outerShdw blurRad="38100" dist="38100" dir="2700000" algn="tl">
                  <a:srgbClr val="000000">
                    <a:alpha val="43137"/>
                  </a:srgbClr>
                </a:outerShdw>
              </a:effectLst>
              <a:latin typeface="Calibri"/>
              <a:cs typeface="+mn-cs"/>
            </a:endParaRPr>
          </a:p>
        </p:txBody>
      </p:sp>
      <p:sp>
        <p:nvSpPr>
          <p:cNvPr id="14" name="Rectangle 43"/>
          <p:cNvSpPr>
            <a:spLocks noChangeArrowheads="1"/>
          </p:cNvSpPr>
          <p:nvPr/>
        </p:nvSpPr>
        <p:spPr bwMode="auto">
          <a:xfrm>
            <a:off x="566057" y="4334257"/>
            <a:ext cx="934131" cy="950976"/>
          </a:xfrm>
          <a:prstGeom prst="rect">
            <a:avLst/>
          </a:prstGeom>
          <a:solidFill>
            <a:srgbClr val="FFFFFF"/>
          </a:solidFill>
          <a:ln w="9525" algn="ctr">
            <a:solidFill>
              <a:srgbClr val="99CC00"/>
            </a:solidFill>
            <a:miter lim="800000"/>
            <a:headEnd/>
            <a:tailEnd/>
          </a:ln>
          <a:effectLst>
            <a:outerShdw dist="38100" dir="2700000" algn="tl" rotWithShape="0">
              <a:srgbClr val="000000">
                <a:alpha val="39999"/>
              </a:srgbClr>
            </a:outerShdw>
          </a:effectLst>
        </p:spPr>
        <p:txBody>
          <a:bodyPr wrap="none" lIns="90000" tIns="46800" rIns="90000" bIns="46800" anchor="ctr"/>
          <a:lstStyle/>
          <a:p>
            <a:pPr>
              <a:defRPr/>
            </a:pPr>
            <a:r>
              <a:rPr lang="en-US" sz="1400" dirty="0" smtClean="0">
                <a:solidFill>
                  <a:schemeClr val="tx2"/>
                </a:solidFill>
                <a:latin typeface="Arial" pitchFamily="34" charset="0"/>
                <a:cs typeface="Arial" pitchFamily="34" charset="0"/>
              </a:rPr>
              <a:t>Section 2</a:t>
            </a:r>
            <a:endParaRPr lang="en-US" sz="1400" dirty="0">
              <a:solidFill>
                <a:schemeClr val="tx2"/>
              </a:solidFill>
              <a:latin typeface="Arial" pitchFamily="34" charset="0"/>
              <a:cs typeface="Arial" pitchFamily="34" charset="0"/>
            </a:endParaRPr>
          </a:p>
        </p:txBody>
      </p:sp>
      <p:sp>
        <p:nvSpPr>
          <p:cNvPr id="15" name="Rectangle 43"/>
          <p:cNvSpPr>
            <a:spLocks noChangeArrowheads="1"/>
          </p:cNvSpPr>
          <p:nvPr/>
        </p:nvSpPr>
        <p:spPr bwMode="auto">
          <a:xfrm>
            <a:off x="7908798" y="4361689"/>
            <a:ext cx="774700" cy="94183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400" dirty="0">
              <a:solidFill>
                <a:schemeClr val="tx2"/>
              </a:solidFill>
              <a:effectLst>
                <a:outerShdw blurRad="38100" dist="38100" dir="2700000" algn="tl">
                  <a:srgbClr val="000000">
                    <a:alpha val="43137"/>
                  </a:srgbClr>
                </a:outerShdw>
              </a:effectLst>
              <a:latin typeface="Calibri"/>
              <a:cs typeface="+mn-cs"/>
            </a:endParaRPr>
          </a:p>
        </p:txBody>
      </p:sp>
      <p:sp>
        <p:nvSpPr>
          <p:cNvPr id="16" name="Freeform 23"/>
          <p:cNvSpPr>
            <a:spLocks/>
          </p:cNvSpPr>
          <p:nvPr/>
        </p:nvSpPr>
        <p:spPr bwMode="auto">
          <a:xfrm>
            <a:off x="8047292" y="4712985"/>
            <a:ext cx="438340" cy="389367"/>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400" dirty="0">
              <a:solidFill>
                <a:schemeClr val="tx2"/>
              </a:solidFill>
              <a:cs typeface="+mn-cs"/>
            </a:endParaRPr>
          </a:p>
        </p:txBody>
      </p:sp>
      <p:sp>
        <p:nvSpPr>
          <p:cNvPr id="17" name="44 CuadroTexto"/>
          <p:cNvSpPr txBox="1"/>
          <p:nvPr/>
        </p:nvSpPr>
        <p:spPr>
          <a:xfrm>
            <a:off x="1643063" y="4716415"/>
            <a:ext cx="5067300" cy="440801"/>
          </a:xfrm>
          <a:prstGeom prst="rect">
            <a:avLst/>
          </a:prstGeom>
          <a:noFill/>
          <a:effectLst/>
        </p:spPr>
        <p:txBody>
          <a:bodyPr lIns="0" tIns="0" rIns="0" bIns="0" anchor="ctr"/>
          <a:lstStyle/>
          <a:p>
            <a:pPr algn="l" fontAlgn="auto">
              <a:spcBef>
                <a:spcPts val="0"/>
              </a:spcBef>
              <a:spcAft>
                <a:spcPts val="0"/>
              </a:spcAft>
              <a:buFont typeface="Wingdings" pitchFamily="2" charset="2"/>
              <a:buChar char="§"/>
              <a:defRPr/>
            </a:pPr>
            <a:r>
              <a:rPr lang="en-US" sz="900" dirty="0">
                <a:solidFill>
                  <a:schemeClr val="tx2"/>
                </a:solidFill>
                <a:cs typeface="+mn-cs"/>
              </a:rPr>
              <a:t>Technical Responses (Nomination and/or Payment Platforms</a:t>
            </a:r>
            <a:r>
              <a:rPr lang="en-US" sz="900" dirty="0" smtClean="0">
                <a:solidFill>
                  <a:schemeClr val="tx2"/>
                </a:solidFill>
                <a:cs typeface="+mn-cs"/>
              </a:rPr>
              <a:t>)</a:t>
            </a:r>
          </a:p>
          <a:p>
            <a:pPr algn="l" fontAlgn="auto">
              <a:spcBef>
                <a:spcPts val="0"/>
              </a:spcBef>
              <a:spcAft>
                <a:spcPts val="0"/>
              </a:spcAft>
              <a:buFont typeface="Wingdings" pitchFamily="2" charset="2"/>
              <a:buChar char="§"/>
              <a:defRPr/>
            </a:pPr>
            <a:endParaRPr lang="en-US" sz="900" dirty="0">
              <a:solidFill>
                <a:schemeClr val="tx2"/>
              </a:solidFill>
              <a:cs typeface="+mn-cs"/>
            </a:endParaRPr>
          </a:p>
          <a:p>
            <a:pPr algn="l" fontAlgn="auto">
              <a:spcBef>
                <a:spcPts val="0"/>
              </a:spcBef>
              <a:spcAft>
                <a:spcPts val="0"/>
              </a:spcAft>
              <a:buFont typeface="Wingdings" pitchFamily="2" charset="2"/>
              <a:buChar char="§"/>
              <a:defRPr/>
            </a:pPr>
            <a:r>
              <a:rPr lang="en-US" sz="900" dirty="0">
                <a:solidFill>
                  <a:schemeClr val="tx2"/>
                </a:solidFill>
                <a:cs typeface="+mn-cs"/>
              </a:rPr>
              <a:t>Supporting documents for technical </a:t>
            </a:r>
            <a:r>
              <a:rPr lang="en-US" sz="900" dirty="0" smtClean="0">
                <a:solidFill>
                  <a:schemeClr val="tx2"/>
                </a:solidFill>
                <a:cs typeface="+mn-cs"/>
              </a:rPr>
              <a:t>response</a:t>
            </a:r>
          </a:p>
          <a:p>
            <a:pPr algn="l" fontAlgn="auto">
              <a:spcBef>
                <a:spcPts val="0"/>
              </a:spcBef>
              <a:spcAft>
                <a:spcPts val="0"/>
              </a:spcAft>
              <a:buFont typeface="Wingdings" pitchFamily="2" charset="2"/>
              <a:buChar char="§"/>
              <a:defRPr/>
            </a:pPr>
            <a:endParaRPr lang="en-US" sz="900" dirty="0">
              <a:solidFill>
                <a:schemeClr val="tx2"/>
              </a:solidFill>
              <a:cs typeface="+mn-cs"/>
            </a:endParaRPr>
          </a:p>
          <a:p>
            <a:pPr algn="l" fontAlgn="auto">
              <a:spcBef>
                <a:spcPts val="0"/>
              </a:spcBef>
              <a:spcAft>
                <a:spcPts val="0"/>
              </a:spcAft>
              <a:buFont typeface="Wingdings" pitchFamily="2" charset="2"/>
              <a:buChar char="§"/>
              <a:defRPr/>
            </a:pPr>
            <a:r>
              <a:rPr lang="en-US" sz="900" dirty="0" smtClean="0">
                <a:solidFill>
                  <a:schemeClr val="tx2"/>
                </a:solidFill>
                <a:cs typeface="+mn-cs"/>
              </a:rPr>
              <a:t>Testimonials/references</a:t>
            </a:r>
          </a:p>
          <a:p>
            <a:pPr algn="l" fontAlgn="auto">
              <a:spcBef>
                <a:spcPts val="0"/>
              </a:spcBef>
              <a:spcAft>
                <a:spcPts val="0"/>
              </a:spcAft>
              <a:defRPr/>
            </a:pPr>
            <a:endParaRPr lang="en-US" sz="1400" kern="0" dirty="0">
              <a:solidFill>
                <a:schemeClr val="tx2"/>
              </a:solidFill>
              <a:cs typeface="+mn-cs"/>
            </a:endParaRPr>
          </a:p>
        </p:txBody>
      </p:sp>
      <p:sp>
        <p:nvSpPr>
          <p:cNvPr id="18" name="Rectangle 41"/>
          <p:cNvSpPr>
            <a:spLocks noChangeArrowheads="1"/>
          </p:cNvSpPr>
          <p:nvPr/>
        </p:nvSpPr>
        <p:spPr bwMode="auto">
          <a:xfrm>
            <a:off x="1612900" y="5407691"/>
            <a:ext cx="6223508" cy="389605"/>
          </a:xfrm>
          <a:prstGeom prst="rect">
            <a:avLst/>
          </a:prstGeom>
          <a:noFill/>
          <a:ln w="9525" algn="ctr">
            <a:solidFill>
              <a:srgbClr val="99CC00"/>
            </a:solidFill>
            <a:miter lim="800000"/>
            <a:headEnd/>
            <a:tailEnd/>
          </a:ln>
          <a:effectLst>
            <a:outerShdw blurRad="50800" dist="38100" dir="2700000" algn="tl" rotWithShape="0">
              <a:prstClr val="black">
                <a:alpha val="40000"/>
              </a:prstClr>
            </a:outerShdw>
          </a:effectLst>
        </p:spPr>
        <p:txBody>
          <a:bodyPr wrap="none" lIns="0" tIns="0" rIns="0" bIns="0" anchor="ctr"/>
          <a:lstStyle/>
          <a:p>
            <a:pPr algn="l">
              <a:defRPr/>
            </a:pPr>
            <a:endParaRPr lang="en-US" sz="1400" dirty="0">
              <a:solidFill>
                <a:schemeClr val="tx2"/>
              </a:solidFill>
              <a:effectLst>
                <a:outerShdw blurRad="38100" dist="38100" dir="2700000" algn="tl">
                  <a:srgbClr val="000000">
                    <a:alpha val="43137"/>
                  </a:srgbClr>
                </a:outerShdw>
              </a:effectLst>
              <a:latin typeface="Calibri"/>
              <a:cs typeface="+mn-cs"/>
            </a:endParaRPr>
          </a:p>
        </p:txBody>
      </p:sp>
      <p:sp>
        <p:nvSpPr>
          <p:cNvPr id="19" name="Rectangle 43"/>
          <p:cNvSpPr>
            <a:spLocks noChangeArrowheads="1"/>
          </p:cNvSpPr>
          <p:nvPr/>
        </p:nvSpPr>
        <p:spPr bwMode="auto">
          <a:xfrm>
            <a:off x="555171" y="5390467"/>
            <a:ext cx="933904" cy="388542"/>
          </a:xfrm>
          <a:prstGeom prst="rect">
            <a:avLst/>
          </a:prstGeom>
          <a:solidFill>
            <a:srgbClr val="FFFFFF"/>
          </a:solidFill>
          <a:ln w="9525" algn="ctr">
            <a:solidFill>
              <a:srgbClr val="99CC00"/>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latin typeface="Arial" pitchFamily="34" charset="0"/>
                <a:cs typeface="Arial" pitchFamily="34" charset="0"/>
              </a:rPr>
              <a:t>Section 3</a:t>
            </a:r>
            <a:endParaRPr lang="en-US" sz="1400" dirty="0">
              <a:solidFill>
                <a:schemeClr val="tx2"/>
              </a:solidFill>
              <a:latin typeface="Arial" pitchFamily="34" charset="0"/>
              <a:cs typeface="Arial" pitchFamily="34" charset="0"/>
            </a:endParaRPr>
          </a:p>
        </p:txBody>
      </p:sp>
      <p:sp>
        <p:nvSpPr>
          <p:cNvPr id="20" name="Rectangle 43"/>
          <p:cNvSpPr>
            <a:spLocks noChangeArrowheads="1"/>
          </p:cNvSpPr>
          <p:nvPr/>
        </p:nvSpPr>
        <p:spPr bwMode="auto">
          <a:xfrm>
            <a:off x="7946136" y="5418577"/>
            <a:ext cx="709930" cy="378719"/>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400" dirty="0">
              <a:solidFill>
                <a:schemeClr val="tx2"/>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8073600" y="5431536"/>
            <a:ext cx="412032" cy="30175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400" dirty="0">
              <a:solidFill>
                <a:schemeClr val="tx2"/>
              </a:solidFill>
              <a:cs typeface="+mn-cs"/>
            </a:endParaRPr>
          </a:p>
        </p:txBody>
      </p:sp>
      <p:sp>
        <p:nvSpPr>
          <p:cNvPr id="22" name="Rectangle 41"/>
          <p:cNvSpPr>
            <a:spLocks noChangeArrowheads="1"/>
          </p:cNvSpPr>
          <p:nvPr/>
        </p:nvSpPr>
        <p:spPr bwMode="auto">
          <a:xfrm>
            <a:off x="1595047" y="5897977"/>
            <a:ext cx="6223073" cy="393096"/>
          </a:xfrm>
          <a:prstGeom prst="rect">
            <a:avLst/>
          </a:prstGeom>
          <a:noFill/>
          <a:ln w="9525" algn="ctr">
            <a:solidFill>
              <a:srgbClr val="99CC00"/>
            </a:solidFill>
            <a:miter lim="800000"/>
            <a:headEnd/>
            <a:tailEnd/>
          </a:ln>
          <a:effectLst>
            <a:outerShdw blurRad="50800" dist="38100" dir="2700000" algn="tl" rotWithShape="0">
              <a:prstClr val="black">
                <a:alpha val="40000"/>
              </a:prstClr>
            </a:outerShdw>
          </a:effectLst>
        </p:spPr>
        <p:txBody>
          <a:bodyPr wrap="none" lIns="0" tIns="0" rIns="0" bIns="0" anchor="ctr"/>
          <a:lstStyle/>
          <a:p>
            <a:pPr algn="l">
              <a:defRPr/>
            </a:pPr>
            <a:endParaRPr lang="en-US" sz="1400" dirty="0">
              <a:solidFill>
                <a:schemeClr val="tx2"/>
              </a:solidFill>
              <a:effectLst>
                <a:outerShdw blurRad="38100" dist="38100" dir="2700000" algn="tl">
                  <a:srgbClr val="000000">
                    <a:alpha val="43137"/>
                  </a:srgbClr>
                </a:outerShdw>
              </a:effectLst>
              <a:latin typeface="Calibri"/>
              <a:cs typeface="+mn-cs"/>
            </a:endParaRPr>
          </a:p>
        </p:txBody>
      </p:sp>
      <p:sp>
        <p:nvSpPr>
          <p:cNvPr id="23" name="Rectangle 43"/>
          <p:cNvSpPr>
            <a:spLocks noChangeArrowheads="1"/>
          </p:cNvSpPr>
          <p:nvPr/>
        </p:nvSpPr>
        <p:spPr bwMode="auto">
          <a:xfrm>
            <a:off x="544286" y="5898667"/>
            <a:ext cx="944789" cy="383261"/>
          </a:xfrm>
          <a:prstGeom prst="rect">
            <a:avLst/>
          </a:prstGeom>
          <a:solidFill>
            <a:srgbClr val="FFFFFF"/>
          </a:solidFill>
          <a:ln w="9525" algn="ctr">
            <a:solidFill>
              <a:srgbClr val="99CC00"/>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latin typeface="Arial" pitchFamily="34" charset="0"/>
                <a:cs typeface="Arial" pitchFamily="34" charset="0"/>
              </a:rPr>
              <a:t>Section 4</a:t>
            </a:r>
            <a:endParaRPr lang="en-US" sz="1400" dirty="0">
              <a:solidFill>
                <a:schemeClr val="tx2"/>
              </a:solidFill>
              <a:latin typeface="Arial" pitchFamily="34" charset="0"/>
              <a:cs typeface="Arial" pitchFamily="34" charset="0"/>
            </a:endParaRPr>
          </a:p>
        </p:txBody>
      </p:sp>
      <p:sp>
        <p:nvSpPr>
          <p:cNvPr id="24" name="Rectangle 43"/>
          <p:cNvSpPr>
            <a:spLocks noChangeArrowheads="1"/>
          </p:cNvSpPr>
          <p:nvPr/>
        </p:nvSpPr>
        <p:spPr bwMode="auto">
          <a:xfrm>
            <a:off x="7927848" y="5906067"/>
            <a:ext cx="731520" cy="37586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400" dirty="0">
              <a:solidFill>
                <a:schemeClr val="tx2"/>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8098409" y="5961888"/>
            <a:ext cx="414655" cy="265176"/>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400" dirty="0">
              <a:solidFill>
                <a:schemeClr val="tx2"/>
              </a:solidFill>
              <a:cs typeface="+mn-cs"/>
            </a:endParaRPr>
          </a:p>
        </p:txBody>
      </p:sp>
      <p:sp>
        <p:nvSpPr>
          <p:cNvPr id="26" name="44 CuadroTexto"/>
          <p:cNvSpPr txBox="1"/>
          <p:nvPr/>
        </p:nvSpPr>
        <p:spPr>
          <a:xfrm>
            <a:off x="1674876" y="5944694"/>
            <a:ext cx="6060948" cy="449263"/>
          </a:xfrm>
          <a:prstGeom prst="rect">
            <a:avLst/>
          </a:prstGeom>
          <a:noFill/>
          <a:effectLst/>
        </p:spPr>
        <p:txBody>
          <a:bodyPr lIns="0" tIns="0" rIns="0" bIns="0" anchor="ctr"/>
          <a:lstStyle/>
          <a:p>
            <a:pPr algn="l" fontAlgn="auto">
              <a:spcBef>
                <a:spcPts val="0"/>
              </a:spcBef>
              <a:spcAft>
                <a:spcPts val="0"/>
              </a:spcAft>
              <a:defRPr/>
            </a:pPr>
            <a:r>
              <a:rPr lang="en-US" sz="900" dirty="0">
                <a:solidFill>
                  <a:schemeClr val="tx2"/>
                </a:solidFill>
                <a:cs typeface="+mn-cs"/>
              </a:rPr>
              <a:t>Signed GCC and SLA Draft with </a:t>
            </a:r>
            <a:r>
              <a:rPr lang="en-US" sz="900" dirty="0" smtClean="0">
                <a:solidFill>
                  <a:schemeClr val="tx2"/>
                </a:solidFill>
                <a:cs typeface="+mn-cs"/>
              </a:rPr>
              <a:t>proposed amendments, which SARS reserves the right to accept or reject.</a:t>
            </a:r>
          </a:p>
          <a:p>
            <a:pPr algn="l" fontAlgn="auto">
              <a:spcBef>
                <a:spcPts val="0"/>
              </a:spcBef>
              <a:spcAft>
                <a:spcPts val="0"/>
              </a:spcAft>
              <a:defRPr/>
            </a:pPr>
            <a:endParaRPr lang="en-US" sz="900" b="1" kern="0" dirty="0">
              <a:solidFill>
                <a:srgbClr val="FF0000"/>
              </a:solidFill>
            </a:endParaRPr>
          </a:p>
        </p:txBody>
      </p:sp>
      <p:sp>
        <p:nvSpPr>
          <p:cNvPr id="27" name="Rectangle 26"/>
          <p:cNvSpPr/>
          <p:nvPr/>
        </p:nvSpPr>
        <p:spPr>
          <a:xfrm>
            <a:off x="1655064" y="5464987"/>
            <a:ext cx="4572000" cy="230832"/>
          </a:xfrm>
          <a:prstGeom prst="rect">
            <a:avLst/>
          </a:prstGeom>
        </p:spPr>
        <p:txBody>
          <a:bodyPr>
            <a:spAutoFit/>
          </a:bodyPr>
          <a:lstStyle/>
          <a:p>
            <a:r>
              <a:rPr lang="en-US" sz="900" dirty="0" smtClean="0">
                <a:solidFill>
                  <a:schemeClr val="tx2"/>
                </a:solidFill>
              </a:rPr>
              <a:t>Company Profile and Supplementary Information</a:t>
            </a:r>
            <a:endParaRPr lang="en-US" sz="900" dirty="0">
              <a:solidFill>
                <a:schemeClr val="tx2"/>
              </a:solidFill>
            </a:endParaRPr>
          </a:p>
        </p:txBody>
      </p:sp>
      <p:sp>
        <p:nvSpPr>
          <p:cNvPr id="2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1: Prequalification and Technical Response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50"/>
            <a:ext cx="9144000" cy="261938"/>
          </a:xfrm>
        </p:spPr>
        <p:txBody>
          <a:bodyPr lIns="360000"/>
          <a:lstStyle/>
          <a:p>
            <a:pPr defTabSz="914400" eaLnBrk="1" hangingPunct="1">
              <a:tabLst>
                <a:tab pos="182563" algn="l"/>
                <a:tab pos="263525" algn="l"/>
              </a:tabLst>
              <a:defRPr/>
            </a:pPr>
            <a:r>
              <a:rPr lang="en-ZA" sz="2000" kern="1200" dirty="0" smtClean="0">
                <a:effectLst>
                  <a:outerShdw blurRad="38100" dist="38100" dir="2700000" algn="tl">
                    <a:srgbClr val="000000">
                      <a:alpha val="43137"/>
                    </a:srgbClr>
                  </a:outerShdw>
                </a:effectLst>
              </a:rPr>
              <a:t>   Table of Contents</a:t>
            </a:r>
            <a:endParaRPr lang="en-ZA" sz="2000" kern="1200" dirty="0" smtClean="0">
              <a:effectLst>
                <a:outerShdw blurRad="38100" dist="38100" dir="2700000" algn="tl">
                  <a:srgbClr val="000000">
                    <a:alpha val="43137"/>
                  </a:srgbClr>
                </a:outerShdw>
              </a:effectLst>
              <a:latin typeface="+mn-lt"/>
              <a:ea typeface="+mn-ea"/>
              <a:cs typeface="+mn-cs"/>
            </a:endParaRPr>
          </a:p>
        </p:txBody>
      </p:sp>
      <p:sp>
        <p:nvSpPr>
          <p:cNvPr id="8" name="Slide Number Placeholder 7"/>
          <p:cNvSpPr>
            <a:spLocks noGrp="1"/>
          </p:cNvSpPr>
          <p:nvPr>
            <p:ph type="sldNum" sz="quarter" idx="11"/>
          </p:nvPr>
        </p:nvSpPr>
        <p:spPr>
          <a:xfrm>
            <a:off x="0" y="6645902"/>
            <a:ext cx="862012" cy="184666"/>
          </a:xfrm>
        </p:spPr>
        <p:txBody>
          <a:bodyPr/>
          <a:lstStyle/>
          <a:p>
            <a:pPr algn="ctr">
              <a:defRPr/>
            </a:pPr>
            <a:fld id="{7ABC2798-EB18-44DC-8EE5-F31FF9AF6718}" type="slidenum">
              <a:rPr lang="en-ZA" smtClean="0">
                <a:solidFill>
                  <a:schemeClr val="tx1"/>
                </a:solidFill>
              </a:rPr>
              <a:pPr algn="ctr">
                <a:defRPr/>
              </a:pPr>
              <a:t>2</a:t>
            </a:fld>
            <a:endParaRPr lang="en-ZA" dirty="0">
              <a:solidFill>
                <a:schemeClr val="tx1"/>
              </a:solidFill>
            </a:endParaRPr>
          </a:p>
        </p:txBody>
      </p:sp>
      <p:sp>
        <p:nvSpPr>
          <p:cNvPr id="5" name="Rectangle 3"/>
          <p:cNvSpPr>
            <a:spLocks noChangeArrowheads="1"/>
          </p:cNvSpPr>
          <p:nvPr/>
        </p:nvSpPr>
        <p:spPr bwMode="auto">
          <a:xfrm>
            <a:off x="441778" y="897390"/>
            <a:ext cx="8175625" cy="5448981"/>
          </a:xfrm>
          <a:prstGeom prst="rect">
            <a:avLst/>
          </a:prstGeom>
          <a:noFill/>
          <a:ln w="9525" algn="ctr">
            <a:solidFill>
              <a:schemeClr val="bg1"/>
            </a:solid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FF0000"/>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a:t>
            </a:r>
            <a:r>
              <a:rPr lang="en-ZA" sz="2000" b="1" dirty="0" smtClean="0">
                <a:solidFill>
                  <a:schemeClr val="tx2"/>
                </a:solidFill>
              </a:rPr>
              <a:t>Background </a:t>
            </a:r>
          </a:p>
          <a:p>
            <a:pPr marL="228600" indent="-228600">
              <a:lnSpc>
                <a:spcPct val="135000"/>
              </a:lnSpc>
              <a:spcBef>
                <a:spcPct val="75000"/>
              </a:spcBef>
              <a:spcAft>
                <a:spcPct val="10000"/>
              </a:spcAft>
              <a:buClr>
                <a:schemeClr val="accent1"/>
              </a:buClr>
            </a:pPr>
            <a:r>
              <a:rPr lang="en-ZA" sz="2000" b="1" dirty="0" smtClean="0">
                <a:solidFill>
                  <a:schemeClr val="tx2"/>
                </a:solidFill>
              </a:rPr>
              <a:t>3</a:t>
            </a:r>
            <a:r>
              <a:rPr lang="en-ZA" sz="2000" b="1" dirty="0">
                <a:solidFill>
                  <a:schemeClr val="tx2"/>
                </a:solidFill>
              </a:rPr>
              <a:t>. </a:t>
            </a:r>
            <a:r>
              <a:rPr lang="en-ZA" sz="2000" b="1" dirty="0" smtClean="0">
                <a:solidFill>
                  <a:schemeClr val="tx2"/>
                </a:solidFill>
              </a:rPr>
              <a:t>Scope of Work</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4. </a:t>
            </a:r>
            <a:r>
              <a:rPr lang="en-ZA" sz="2000" b="1" dirty="0" smtClean="0">
                <a:solidFill>
                  <a:schemeClr val="tx2"/>
                </a:solidFill>
              </a:rPr>
              <a:t>RFP Timelines</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5. Bid Evaluation</a:t>
            </a:r>
          </a:p>
          <a:p>
            <a:pPr marL="228600" indent="-228600" algn="l">
              <a:lnSpc>
                <a:spcPct val="135000"/>
              </a:lnSpc>
              <a:spcBef>
                <a:spcPct val="75000"/>
              </a:spcBef>
              <a:spcAft>
                <a:spcPct val="10000"/>
              </a:spcAft>
              <a:buClr>
                <a:schemeClr val="accent1"/>
              </a:buClr>
            </a:pPr>
            <a:r>
              <a:rPr lang="en-ZA" sz="2000" b="1" dirty="0">
                <a:solidFill>
                  <a:schemeClr val="tx2"/>
                </a:solidFill>
              </a:rPr>
              <a:t>6. Pricing </a:t>
            </a:r>
            <a:r>
              <a:rPr lang="en-ZA" sz="2000" b="1" dirty="0" smtClean="0">
                <a:solidFill>
                  <a:schemeClr val="tx2"/>
                </a:solidFill>
              </a:rPr>
              <a:t>Schedule and BBBEE</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 RFP 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D46AC71-C261-4AF3-BFB1-CCAEF8821007}" type="slidenum">
              <a:rPr lang="en-ZA" smtClean="0"/>
              <a:pPr>
                <a:defRPr/>
              </a:pPr>
              <a:t>20</a:t>
            </a:fld>
            <a:endParaRPr lang="en-ZA" dirty="0"/>
          </a:p>
        </p:txBody>
      </p:sp>
      <p:sp>
        <p:nvSpPr>
          <p:cNvPr id="1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 2: Pricing</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Schedule and BEE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17" name="Rectangle 41"/>
          <p:cNvSpPr>
            <a:spLocks noChangeArrowheads="1"/>
          </p:cNvSpPr>
          <p:nvPr/>
        </p:nvSpPr>
        <p:spPr bwMode="auto">
          <a:xfrm>
            <a:off x="1571625" y="1000125"/>
            <a:ext cx="6211661" cy="466725"/>
          </a:xfrm>
          <a:prstGeom prst="rect">
            <a:avLst/>
          </a:prstGeom>
          <a:noFill/>
          <a:ln w="9525" algn="ctr">
            <a:solidFill>
              <a:srgbClr val="99CC00"/>
            </a:solidFill>
            <a:miter lim="800000"/>
            <a:headEnd/>
            <a:tailEnd/>
          </a:ln>
          <a:effectLst>
            <a:outerShdw blurRad="50800" dist="38100" dir="2700000" algn="tl" rotWithShape="0">
              <a:prstClr val="black">
                <a:alpha val="40000"/>
              </a:prstClr>
            </a:outerShdw>
          </a:effectLst>
        </p:spPr>
        <p:txBody>
          <a:bodyPr wrap="none" lIns="0" tIns="0" rIns="0" bIns="0" anchor="ctr"/>
          <a:lstStyle/>
          <a:p>
            <a:pPr algn="l">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8" name="Rectangle 43"/>
          <p:cNvSpPr>
            <a:spLocks noChangeArrowheads="1"/>
          </p:cNvSpPr>
          <p:nvPr/>
        </p:nvSpPr>
        <p:spPr bwMode="auto">
          <a:xfrm>
            <a:off x="598714" y="1000125"/>
            <a:ext cx="914400" cy="466725"/>
          </a:xfrm>
          <a:prstGeom prst="rect">
            <a:avLst/>
          </a:prstGeom>
          <a:solidFill>
            <a:srgbClr val="FFFFFF"/>
          </a:solidFill>
          <a:ln w="9525" algn="ctr">
            <a:solidFill>
              <a:srgbClr val="99CC00"/>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Section1</a:t>
            </a:r>
            <a:endParaRPr lang="en-US" sz="1400" dirty="0">
              <a:solidFill>
                <a:schemeClr val="tx2"/>
              </a:solidFill>
            </a:endParaRPr>
          </a:p>
        </p:txBody>
      </p:sp>
      <p:sp>
        <p:nvSpPr>
          <p:cNvPr id="19" name="Rectangle 43"/>
          <p:cNvSpPr>
            <a:spLocks noChangeArrowheads="1"/>
          </p:cNvSpPr>
          <p:nvPr/>
        </p:nvSpPr>
        <p:spPr bwMode="auto">
          <a:xfrm>
            <a:off x="7916658" y="1000125"/>
            <a:ext cx="774700" cy="466725"/>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0" name="44 CuadroTexto"/>
          <p:cNvSpPr txBox="1"/>
          <p:nvPr/>
        </p:nvSpPr>
        <p:spPr>
          <a:xfrm>
            <a:off x="1643063" y="1000125"/>
            <a:ext cx="5067300" cy="449263"/>
          </a:xfrm>
          <a:prstGeom prst="rect">
            <a:avLst/>
          </a:prstGeom>
          <a:noFill/>
          <a:effectLst/>
        </p:spPr>
        <p:txBody>
          <a:bodyPr lIns="0" tIns="0" rIns="0" bIns="0" anchor="ctr"/>
          <a:lstStyle/>
          <a:p>
            <a:pPr algn="l" fontAlgn="auto">
              <a:spcBef>
                <a:spcPts val="0"/>
              </a:spcBef>
              <a:spcAft>
                <a:spcPts val="0"/>
              </a:spcAft>
              <a:defRPr/>
            </a:pPr>
            <a:r>
              <a:rPr lang="en-US" sz="900" dirty="0" smtClean="0">
                <a:solidFill>
                  <a:schemeClr val="tx2"/>
                </a:solidFill>
                <a:cs typeface="+mn-cs"/>
              </a:rPr>
              <a:t>Pricing Schedule</a:t>
            </a:r>
            <a:endParaRPr lang="en-US" sz="900" kern="0" dirty="0">
              <a:solidFill>
                <a:schemeClr val="tx2"/>
              </a:solidFill>
              <a:cs typeface="+mn-cs"/>
            </a:endParaRPr>
          </a:p>
        </p:txBody>
      </p:sp>
      <p:sp>
        <p:nvSpPr>
          <p:cNvPr id="21" name="Freeform 23"/>
          <p:cNvSpPr>
            <a:spLocks/>
          </p:cNvSpPr>
          <p:nvPr/>
        </p:nvSpPr>
        <p:spPr bwMode="auto">
          <a:xfrm>
            <a:off x="8161133" y="103414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2" name="Rectangle 41"/>
          <p:cNvSpPr>
            <a:spLocks noChangeArrowheads="1"/>
          </p:cNvSpPr>
          <p:nvPr/>
        </p:nvSpPr>
        <p:spPr bwMode="auto">
          <a:xfrm>
            <a:off x="1577721" y="1609725"/>
            <a:ext cx="6211661" cy="466725"/>
          </a:xfrm>
          <a:prstGeom prst="rect">
            <a:avLst/>
          </a:prstGeom>
          <a:noFill/>
          <a:ln w="9525" algn="ctr">
            <a:solidFill>
              <a:srgbClr val="99CC00"/>
            </a:solidFill>
            <a:miter lim="800000"/>
            <a:headEnd/>
            <a:tailEnd/>
          </a:ln>
          <a:effectLst>
            <a:outerShdw blurRad="50800" dist="38100" dir="2700000" algn="tl" rotWithShape="0">
              <a:prstClr val="black">
                <a:alpha val="40000"/>
              </a:prstClr>
            </a:outerShdw>
          </a:effectLst>
        </p:spPr>
        <p:txBody>
          <a:bodyPr wrap="none" lIns="0" tIns="0" rIns="0" bIns="0" anchor="ctr"/>
          <a:lstStyle/>
          <a:p>
            <a:pPr algn="l">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Rectangle 43"/>
          <p:cNvSpPr>
            <a:spLocks noChangeArrowheads="1"/>
          </p:cNvSpPr>
          <p:nvPr/>
        </p:nvSpPr>
        <p:spPr bwMode="auto">
          <a:xfrm>
            <a:off x="604810" y="1609725"/>
            <a:ext cx="914400" cy="466725"/>
          </a:xfrm>
          <a:prstGeom prst="rect">
            <a:avLst/>
          </a:prstGeom>
          <a:solidFill>
            <a:srgbClr val="FFFFFF"/>
          </a:solidFill>
          <a:ln w="9525" algn="ctr">
            <a:solidFill>
              <a:srgbClr val="99CC00"/>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Section 2</a:t>
            </a:r>
            <a:endParaRPr lang="en-US" sz="1400" dirty="0">
              <a:solidFill>
                <a:schemeClr val="tx2"/>
              </a:solidFill>
            </a:endParaRPr>
          </a:p>
        </p:txBody>
      </p:sp>
      <p:sp>
        <p:nvSpPr>
          <p:cNvPr id="24" name="Rectangle 43"/>
          <p:cNvSpPr>
            <a:spLocks noChangeArrowheads="1"/>
          </p:cNvSpPr>
          <p:nvPr/>
        </p:nvSpPr>
        <p:spPr bwMode="auto">
          <a:xfrm>
            <a:off x="7922754" y="1609725"/>
            <a:ext cx="774700" cy="466725"/>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44 CuadroTexto"/>
          <p:cNvSpPr txBox="1"/>
          <p:nvPr/>
        </p:nvSpPr>
        <p:spPr>
          <a:xfrm>
            <a:off x="1649159" y="1609725"/>
            <a:ext cx="5067300" cy="449263"/>
          </a:xfrm>
          <a:prstGeom prst="rect">
            <a:avLst/>
          </a:prstGeom>
          <a:noFill/>
          <a:effectLst/>
        </p:spPr>
        <p:txBody>
          <a:bodyPr lIns="0" tIns="0" rIns="0" bIns="0" anchor="ctr"/>
          <a:lstStyle/>
          <a:p>
            <a:pPr algn="l" fontAlgn="auto">
              <a:spcBef>
                <a:spcPts val="0"/>
              </a:spcBef>
              <a:spcAft>
                <a:spcPts val="0"/>
              </a:spcAft>
              <a:defRPr/>
            </a:pPr>
            <a:r>
              <a:rPr lang="en-US" sz="900" dirty="0" smtClean="0">
                <a:solidFill>
                  <a:schemeClr val="tx2"/>
                </a:solidFill>
                <a:cs typeface="+mn-cs"/>
              </a:rPr>
              <a:t>BEE Certificate or Accountant letter for SMEs</a:t>
            </a:r>
            <a:endParaRPr lang="en-US" sz="900" kern="0" dirty="0">
              <a:solidFill>
                <a:schemeClr val="tx2"/>
              </a:solidFill>
              <a:cs typeface="+mn-cs"/>
            </a:endParaRPr>
          </a:p>
        </p:txBody>
      </p:sp>
      <p:sp>
        <p:nvSpPr>
          <p:cNvPr id="26" name="Freeform 23"/>
          <p:cNvSpPr>
            <a:spLocks/>
          </p:cNvSpPr>
          <p:nvPr/>
        </p:nvSpPr>
        <p:spPr bwMode="auto">
          <a:xfrm>
            <a:off x="8167229" y="164374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75438"/>
            <a:ext cx="862012" cy="184666"/>
          </a:xfrm>
        </p:spPr>
        <p:txBody>
          <a:bodyPr/>
          <a:lstStyle/>
          <a:p>
            <a:pPr algn="ctr">
              <a:defRPr/>
            </a:pPr>
            <a:fld id="{1D46AC71-C261-4AF3-BFB1-CCAEF8821007}" type="slidenum">
              <a:rPr lang="en-ZA" smtClean="0">
                <a:solidFill>
                  <a:schemeClr val="tx1"/>
                </a:solidFill>
              </a:rPr>
              <a:pPr algn="ctr">
                <a:defRPr/>
              </a:pPr>
              <a:t>21</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Background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Scope of Work</a:t>
            </a:r>
            <a:endParaRPr lang="en-ZA" sz="2000" b="1" dirty="0">
              <a:solidFill>
                <a:schemeClr val="bg1">
                  <a:lumMod val="75000"/>
                </a:schemeClr>
              </a:solidFill>
            </a:endParaRPr>
          </a:p>
          <a:p>
            <a:pPr marL="228600" indent="-228600" algn="l">
              <a:lnSpc>
                <a:spcPct val="135000"/>
              </a:lnSpc>
              <a:spcBef>
                <a:spcPct val="75000"/>
              </a:spcBef>
              <a:spcAft>
                <a:spcPct val="10000"/>
              </a:spcAft>
              <a:buClr>
                <a:schemeClr val="accent1"/>
              </a:buClr>
            </a:pPr>
            <a:r>
              <a:rPr lang="en-ZA" sz="2000" b="1" dirty="0">
                <a:solidFill>
                  <a:srgbClr val="BFBFBF"/>
                </a:solidFill>
              </a:rPr>
              <a:t>4. </a:t>
            </a:r>
            <a:r>
              <a:rPr lang="en-ZA" sz="2000" b="1" dirty="0" smtClean="0">
                <a:solidFill>
                  <a:srgbClr val="BFBFBF"/>
                </a:solidFill>
              </a:rPr>
              <a:t>RFP Timelines</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BFBFBF"/>
                </a:solidFill>
              </a:rPr>
              <a:t>5. Bid Evaluation</a:t>
            </a:r>
          </a:p>
          <a:p>
            <a:pPr marL="228600" indent="-228600" algn="l">
              <a:lnSpc>
                <a:spcPct val="135000"/>
              </a:lnSpc>
              <a:spcBef>
                <a:spcPct val="75000"/>
              </a:spcBef>
              <a:spcAft>
                <a:spcPct val="10000"/>
              </a:spcAft>
              <a:buClr>
                <a:schemeClr val="accent1"/>
              </a:buClr>
            </a:pPr>
            <a:r>
              <a:rPr lang="en-ZA" sz="2000" b="1" dirty="0">
                <a:solidFill>
                  <a:srgbClr val="BFBFBF"/>
                </a:solidFill>
              </a:rPr>
              <a:t>6. Pricing </a:t>
            </a:r>
            <a:r>
              <a:rPr lang="en-ZA" sz="2000" b="1" dirty="0" smtClean="0">
                <a:solidFill>
                  <a:srgbClr val="BFBFBF"/>
                </a:solidFill>
              </a:rPr>
              <a:t>Schedule and BEE</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BFBFBF"/>
                </a:solidFill>
              </a:rPr>
              <a:t>7. RFP submission and </a:t>
            </a:r>
            <a:r>
              <a:rPr lang="en-ZA" sz="2000" b="1" dirty="0" smtClean="0">
                <a:solidFill>
                  <a:srgbClr val="BFBFBF"/>
                </a:solidFill>
              </a:rPr>
              <a:t>contact </a:t>
            </a:r>
            <a:r>
              <a:rPr lang="en-ZA" sz="2000" b="1" dirty="0">
                <a:solidFill>
                  <a:srgbClr val="BFBFBF"/>
                </a:solidFill>
              </a:rPr>
              <a:t>details</a:t>
            </a:r>
          </a:p>
          <a:p>
            <a:pPr marL="228600" indent="-228600" algn="l">
              <a:lnSpc>
                <a:spcPct val="135000"/>
              </a:lnSpc>
              <a:spcBef>
                <a:spcPct val="75000"/>
              </a:spcBef>
              <a:spcAft>
                <a:spcPct val="10000"/>
              </a:spcAft>
              <a:buClr>
                <a:schemeClr val="accent1"/>
              </a:buClr>
            </a:pPr>
            <a:r>
              <a:rPr lang="en-ZA" sz="2000" b="1" dirty="0" smtClean="0">
                <a:solidFill>
                  <a:srgbClr val="FF0000"/>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22</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a:xfrm>
            <a:off x="0" y="6645902"/>
            <a:ext cx="862012" cy="184666"/>
          </a:xfrm>
        </p:spPr>
        <p:txBody>
          <a:bodyPr/>
          <a:lstStyle/>
          <a:p>
            <a:pPr algn="ctr">
              <a:defRPr/>
            </a:pPr>
            <a:fld id="{7ABC2798-EB18-44DC-8EE5-F31FF9AF6718}" type="slidenum">
              <a:rPr lang="en-ZA" smtClean="0">
                <a:solidFill>
                  <a:schemeClr val="tx1"/>
                </a:solidFill>
              </a:rPr>
              <a:pPr algn="ctr">
                <a:defRPr/>
              </a:pPr>
              <a:t>3</a:t>
            </a:fld>
            <a:endParaRPr lang="en-ZA"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953860767"/>
              </p:ext>
            </p:extLst>
          </p:nvPr>
        </p:nvGraphicFramePr>
        <p:xfrm>
          <a:off x="0" y="762000"/>
          <a:ext cx="9144000" cy="5664648"/>
        </p:xfrm>
        <a:graphic>
          <a:graphicData uri="http://schemas.openxmlformats.org/drawingml/2006/table">
            <a:tbl>
              <a:tblPr firstRow="1" bandRow="1">
                <a:tableStyleId>{5C22544A-7EE6-4342-B048-85BDC9FD1C3A}</a:tableStyleId>
              </a:tblPr>
              <a:tblGrid>
                <a:gridCol w="9144000"/>
              </a:tblGrid>
              <a:tr h="422891">
                <a:tc>
                  <a:txBody>
                    <a:bodyPr/>
                    <a:lstStyle/>
                    <a:p>
                      <a:pPr algn="ctr"/>
                      <a:r>
                        <a:rPr lang="en-ZA" sz="2000" dirty="0" smtClean="0"/>
                        <a:t>Procurement</a:t>
                      </a:r>
                      <a:endParaRPr lang="en-ZA" sz="2000" dirty="0"/>
                    </a:p>
                  </a:txBody>
                  <a:tcPr marL="84406" marR="84406">
                    <a:solidFill>
                      <a:schemeClr val="tx2">
                        <a:lumMod val="60000"/>
                        <a:lumOff val="40000"/>
                      </a:schemeClr>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Senior Manager</a:t>
                      </a:r>
                      <a:r>
                        <a:rPr lang="en-ZA" sz="1600" kern="1200" baseline="0" dirty="0" smtClean="0">
                          <a:solidFill>
                            <a:schemeClr val="tx2"/>
                          </a:solidFill>
                          <a:latin typeface="+mn-lt"/>
                          <a:ea typeface="+mn-ea"/>
                          <a:cs typeface="+mn-cs"/>
                        </a:rPr>
                        <a:t> – Professional Services</a:t>
                      </a:r>
                      <a:endParaRPr lang="en-ZA" sz="1600" kern="1200" dirty="0" smtClean="0">
                        <a:solidFill>
                          <a:schemeClr val="tx2"/>
                        </a:solidFill>
                        <a:latin typeface="+mn-lt"/>
                        <a:ea typeface="+mn-ea"/>
                        <a:cs typeface="+mn-cs"/>
                      </a:endParaRPr>
                    </a:p>
                  </a:txBody>
                  <a:tcPr marL="84406" marR="84406"/>
                </a:tc>
              </a:tr>
              <a:tr h="334466">
                <a:tc>
                  <a:txBody>
                    <a:bodyPr/>
                    <a:lstStyle/>
                    <a:p>
                      <a:r>
                        <a:rPr lang="en-ZA" sz="1600" dirty="0" smtClean="0">
                          <a:solidFill>
                            <a:schemeClr val="tx2"/>
                          </a:solidFill>
                        </a:rPr>
                        <a:t>Project</a:t>
                      </a:r>
                      <a:r>
                        <a:rPr lang="en-ZA" sz="1600" baseline="0" dirty="0" smtClean="0">
                          <a:solidFill>
                            <a:schemeClr val="tx2"/>
                          </a:solidFill>
                        </a:rPr>
                        <a:t> </a:t>
                      </a:r>
                      <a:r>
                        <a:rPr lang="en-ZA" sz="1600" dirty="0" smtClean="0">
                          <a:solidFill>
                            <a:schemeClr val="tx2"/>
                          </a:solidFill>
                        </a:rPr>
                        <a:t>Manager</a:t>
                      </a:r>
                      <a:r>
                        <a:rPr lang="en-ZA" sz="1600" baseline="0" dirty="0" smtClean="0">
                          <a:solidFill>
                            <a:schemeClr val="tx2"/>
                          </a:solidFill>
                        </a:rPr>
                        <a:t> – Pr</a:t>
                      </a:r>
                      <a:r>
                        <a:rPr kumimoji="0" lang="en-ZA" sz="1600" b="0" i="0" u="none" strike="noStrike" cap="none" normalizeH="0" baseline="0" dirty="0" smtClean="0">
                          <a:ln>
                            <a:noFill/>
                          </a:ln>
                          <a:solidFill>
                            <a:schemeClr val="tx2"/>
                          </a:solidFill>
                          <a:effectLst/>
                          <a:latin typeface="Arial" charset="0"/>
                          <a:cs typeface="Arial" charset="0"/>
                        </a:rPr>
                        <a:t>ofessional Services</a:t>
                      </a:r>
                      <a:endParaRPr lang="en-ZA" sz="1600" dirty="0">
                        <a:solidFill>
                          <a:schemeClr val="tx2"/>
                        </a:solidFill>
                      </a:endParaRPr>
                    </a:p>
                  </a:txBody>
                  <a:tcPr marL="84406" marR="84406"/>
                </a:tc>
              </a:tr>
              <a:tr h="334466">
                <a:tc>
                  <a:txBody>
                    <a:bodyPr/>
                    <a:lstStyle/>
                    <a:p>
                      <a:r>
                        <a:rPr lang="en-ZA" sz="1600" dirty="0" smtClean="0">
                          <a:solidFill>
                            <a:schemeClr val="tx2"/>
                          </a:solidFill>
                        </a:rPr>
                        <a:t>Commodity</a:t>
                      </a:r>
                      <a:r>
                        <a:rPr lang="en-ZA" sz="1600" baseline="0" dirty="0" smtClean="0">
                          <a:solidFill>
                            <a:schemeClr val="tx2"/>
                          </a:solidFill>
                        </a:rPr>
                        <a:t> Leader – Professional Services</a:t>
                      </a:r>
                      <a:endParaRPr lang="en-ZA" sz="1600" dirty="0">
                        <a:solidFill>
                          <a:schemeClr val="tx2"/>
                        </a:solidFill>
                      </a:endParaRPr>
                    </a:p>
                  </a:txBody>
                  <a:tcPr marL="84406" marR="84406"/>
                </a:tc>
              </a:tr>
              <a:tr h="328241">
                <a:tc>
                  <a:txBody>
                    <a:bodyPr/>
                    <a:lstStyle/>
                    <a:p>
                      <a:r>
                        <a:rPr lang="en-ZA" sz="1600" dirty="0" smtClean="0">
                          <a:solidFill>
                            <a:schemeClr val="tx2"/>
                          </a:solidFill>
                        </a:rPr>
                        <a:t>Finance</a:t>
                      </a:r>
                      <a:r>
                        <a:rPr lang="en-ZA" sz="1600" baseline="0" dirty="0" smtClean="0">
                          <a:solidFill>
                            <a:schemeClr val="tx2"/>
                          </a:solidFill>
                        </a:rPr>
                        <a:t> Evaluator – Value Delivery Plan</a:t>
                      </a:r>
                      <a:endParaRPr lang="en-ZA" sz="1600" dirty="0">
                        <a:solidFill>
                          <a:schemeClr val="tx2"/>
                        </a:solidFill>
                      </a:endParaRPr>
                    </a:p>
                  </a:txBody>
                  <a:tcPr marL="84406" marR="84406"/>
                </a:tc>
              </a:tr>
              <a:tr h="328241">
                <a:tc>
                  <a:txBody>
                    <a:bodyPr/>
                    <a:lstStyle/>
                    <a:p>
                      <a:r>
                        <a:rPr lang="en-ZA" sz="1600" dirty="0" smtClean="0">
                          <a:solidFill>
                            <a:schemeClr val="tx2"/>
                          </a:solidFill>
                        </a:rPr>
                        <a:t>BBBEE Specialist – Support Services</a:t>
                      </a:r>
                      <a:endParaRPr lang="en-ZA" sz="1600" dirty="0">
                        <a:solidFill>
                          <a:schemeClr val="tx2"/>
                        </a:solidFill>
                      </a:endParaRPr>
                    </a:p>
                  </a:txBody>
                  <a:tcPr marL="84406" marR="84406"/>
                </a:tc>
              </a:tr>
              <a:tr h="328241">
                <a:tc>
                  <a:txBody>
                    <a:bodyPr/>
                    <a:lstStyle/>
                    <a:p>
                      <a:r>
                        <a:rPr lang="en-ZA" sz="1600" dirty="0" smtClean="0">
                          <a:solidFill>
                            <a:schemeClr val="tx2"/>
                          </a:solidFill>
                        </a:rPr>
                        <a:t>Operations Specialist</a:t>
                      </a:r>
                      <a:r>
                        <a:rPr lang="en-ZA" sz="1600" baseline="0" dirty="0" smtClean="0">
                          <a:solidFill>
                            <a:schemeClr val="tx2"/>
                          </a:solidFill>
                        </a:rPr>
                        <a:t> – G</a:t>
                      </a:r>
                      <a:r>
                        <a:rPr lang="en-ZA" sz="1600" dirty="0" smtClean="0">
                          <a:solidFill>
                            <a:schemeClr val="tx2"/>
                          </a:solidFill>
                        </a:rPr>
                        <a:t>overnance,</a:t>
                      </a:r>
                      <a:r>
                        <a:rPr lang="en-ZA" sz="1600" baseline="0" dirty="0" smtClean="0">
                          <a:solidFill>
                            <a:schemeClr val="tx2"/>
                          </a:solidFill>
                        </a:rPr>
                        <a:t> Compliance &amp; Risk</a:t>
                      </a:r>
                      <a:endParaRPr lang="en-ZA" sz="1600" dirty="0">
                        <a:solidFill>
                          <a:schemeClr val="tx2"/>
                        </a:solidFill>
                      </a:endParaRPr>
                    </a:p>
                  </a:txBody>
                  <a:tcPr marL="84406" marR="84406"/>
                </a:tc>
              </a:tr>
              <a:tr h="328241">
                <a:tc>
                  <a:txBody>
                    <a:bodyPr/>
                    <a:lstStyle/>
                    <a:p>
                      <a:r>
                        <a:rPr lang="en-ZA" sz="1600" dirty="0" smtClean="0">
                          <a:solidFill>
                            <a:schemeClr val="tx2"/>
                          </a:solidFill>
                        </a:rPr>
                        <a:t>Contract Specialist – Professional Services</a:t>
                      </a:r>
                      <a:endParaRPr lang="en-ZA" sz="1600" dirty="0">
                        <a:solidFill>
                          <a:schemeClr val="tx2"/>
                        </a:solidFill>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a:t>
                      </a:r>
                      <a:r>
                        <a:rPr lang="en-ZA" sz="2000" b="1" kern="1200" baseline="0" dirty="0" smtClean="0">
                          <a:solidFill>
                            <a:schemeClr val="bg1"/>
                          </a:solidFill>
                          <a:latin typeface="+mn-lt"/>
                          <a:ea typeface="+mn-ea"/>
                          <a:cs typeface="+mn-cs"/>
                        </a:rPr>
                        <a:t> - </a:t>
                      </a:r>
                      <a:r>
                        <a:rPr lang="en-ZA" sz="2000" b="1" dirty="0" smtClean="0">
                          <a:solidFill>
                            <a:schemeClr val="bg1"/>
                          </a:solidFill>
                        </a:rPr>
                        <a:t>Strategy</a:t>
                      </a:r>
                      <a:r>
                        <a:rPr lang="en-ZA" sz="2000" b="1" baseline="0" dirty="0" smtClean="0">
                          <a:solidFill>
                            <a:schemeClr val="bg1"/>
                          </a:solidFill>
                        </a:rPr>
                        <a:t> and Risk</a:t>
                      </a:r>
                      <a:endParaRPr lang="en-ZA" sz="2000" b="1" kern="1200" dirty="0">
                        <a:solidFill>
                          <a:schemeClr val="bg1"/>
                        </a:solidFill>
                        <a:latin typeface="+mn-lt"/>
                        <a:ea typeface="+mn-ea"/>
                        <a:cs typeface="+mn-cs"/>
                      </a:endParaRPr>
                    </a:p>
                  </a:txBody>
                  <a:tcPr marL="84406" marR="84406">
                    <a:solidFill>
                      <a:schemeClr val="tx2">
                        <a:lumMod val="60000"/>
                        <a:lumOff val="40000"/>
                      </a:schemeClr>
                    </a:solidFill>
                  </a:tcPr>
                </a:tc>
              </a:tr>
              <a:tr h="32824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Executive</a:t>
                      </a:r>
                      <a:r>
                        <a:rPr lang="en-ZA" sz="1600" kern="1200" baseline="0" dirty="0" smtClean="0">
                          <a:solidFill>
                            <a:schemeClr val="tx2"/>
                          </a:solidFill>
                          <a:latin typeface="+mn-lt"/>
                          <a:ea typeface="+mn-ea"/>
                          <a:cs typeface="+mn-cs"/>
                        </a:rPr>
                        <a:t> – </a:t>
                      </a:r>
                      <a:r>
                        <a:rPr lang="en-ZA" sz="1600" dirty="0" smtClean="0">
                          <a:solidFill>
                            <a:schemeClr val="tx2"/>
                          </a:solidFill>
                        </a:rPr>
                        <a:t>Strategy</a:t>
                      </a:r>
                      <a:r>
                        <a:rPr lang="en-ZA" sz="1600" baseline="0" dirty="0" smtClean="0">
                          <a:solidFill>
                            <a:schemeClr val="tx2"/>
                          </a:solidFill>
                        </a:rPr>
                        <a:t> and Risk</a:t>
                      </a:r>
                      <a:endParaRPr lang="en-ZA" sz="1600" kern="1200" dirty="0" smtClean="0">
                        <a:solidFill>
                          <a:schemeClr val="tx2"/>
                        </a:solidFill>
                        <a:latin typeface="+mn-lt"/>
                        <a:ea typeface="+mn-ea"/>
                        <a:cs typeface="+mn-cs"/>
                      </a:endParaRPr>
                    </a:p>
                  </a:txBody>
                  <a:tcPr marL="84406" marR="84406"/>
                </a:tc>
              </a:tr>
              <a:tr h="328241">
                <a:tc>
                  <a:txBody>
                    <a:bodyPr/>
                    <a:lstStyle/>
                    <a:p>
                      <a:r>
                        <a:rPr lang="en-ZA" sz="1600" dirty="0" smtClean="0">
                          <a:solidFill>
                            <a:schemeClr val="tx2"/>
                          </a:solidFill>
                        </a:rPr>
                        <a:t>Specialist</a:t>
                      </a:r>
                      <a:r>
                        <a:rPr lang="en-ZA" sz="1600" baseline="0" dirty="0" smtClean="0">
                          <a:solidFill>
                            <a:schemeClr val="tx2"/>
                          </a:solidFill>
                        </a:rPr>
                        <a:t> </a:t>
                      </a:r>
                      <a:r>
                        <a:rPr lang="en-ZA" sz="1600" dirty="0" smtClean="0">
                          <a:solidFill>
                            <a:schemeClr val="tx2"/>
                          </a:solidFill>
                        </a:rPr>
                        <a:t>– Strategy</a:t>
                      </a:r>
                      <a:r>
                        <a:rPr lang="en-ZA" sz="1600" baseline="0" dirty="0" smtClean="0">
                          <a:solidFill>
                            <a:schemeClr val="tx2"/>
                          </a:solidFill>
                        </a:rPr>
                        <a:t> and Risk</a:t>
                      </a:r>
                      <a:endParaRPr lang="en-ZA" sz="1600" dirty="0">
                        <a:solidFill>
                          <a:schemeClr val="tx2"/>
                        </a:solidFill>
                      </a:endParaRPr>
                    </a:p>
                  </a:txBody>
                  <a:tcPr marL="84406" marR="84406"/>
                </a:tc>
              </a:tr>
              <a:tr h="328241">
                <a:tc>
                  <a:txBody>
                    <a:bodyPr/>
                    <a:lstStyle/>
                    <a:p>
                      <a:r>
                        <a:rPr lang="en-ZA" sz="1600" dirty="0" smtClean="0">
                          <a:solidFill>
                            <a:schemeClr val="tx2"/>
                          </a:solidFill>
                        </a:rPr>
                        <a:t>Senior</a:t>
                      </a:r>
                      <a:r>
                        <a:rPr lang="en-ZA" sz="1600" baseline="0" dirty="0" smtClean="0">
                          <a:solidFill>
                            <a:schemeClr val="tx2"/>
                          </a:solidFill>
                        </a:rPr>
                        <a:t> Manager </a:t>
                      </a:r>
                      <a:r>
                        <a:rPr lang="en-ZA" sz="1600" dirty="0" smtClean="0">
                          <a:solidFill>
                            <a:schemeClr val="tx2"/>
                          </a:solidFill>
                        </a:rPr>
                        <a:t>– Strategy</a:t>
                      </a:r>
                      <a:r>
                        <a:rPr lang="en-ZA" sz="1600" baseline="0" dirty="0" smtClean="0">
                          <a:solidFill>
                            <a:schemeClr val="tx2"/>
                          </a:solidFill>
                        </a:rPr>
                        <a:t> and Risk</a:t>
                      </a:r>
                      <a:endParaRPr lang="en-ZA" sz="1600" dirty="0">
                        <a:solidFill>
                          <a:schemeClr val="tx2"/>
                        </a:solidFill>
                      </a:endParaRPr>
                    </a:p>
                  </a:txBody>
                  <a:tcPr marL="84406" marR="84406"/>
                </a:tc>
              </a:tr>
              <a:tr h="328241">
                <a:tc>
                  <a:txBody>
                    <a:bodyPr/>
                    <a:lstStyle/>
                    <a:p>
                      <a:r>
                        <a:rPr lang="en-ZA" sz="1600" dirty="0" smtClean="0">
                          <a:solidFill>
                            <a:schemeClr val="tx2"/>
                          </a:solidFill>
                        </a:rPr>
                        <a:t>Specialist</a:t>
                      </a:r>
                      <a:r>
                        <a:rPr lang="en-ZA" sz="1600" baseline="0" dirty="0" smtClean="0">
                          <a:solidFill>
                            <a:schemeClr val="tx2"/>
                          </a:solidFill>
                        </a:rPr>
                        <a:t> </a:t>
                      </a:r>
                      <a:r>
                        <a:rPr lang="en-ZA" sz="1600" dirty="0" smtClean="0">
                          <a:solidFill>
                            <a:schemeClr val="tx2"/>
                          </a:solidFill>
                        </a:rPr>
                        <a:t>– Strategy</a:t>
                      </a:r>
                      <a:r>
                        <a:rPr lang="en-ZA" sz="1600" baseline="0" dirty="0" smtClean="0">
                          <a:solidFill>
                            <a:schemeClr val="tx2"/>
                          </a:solidFill>
                        </a:rPr>
                        <a:t> and Risk</a:t>
                      </a:r>
                      <a:endParaRPr lang="en-ZA" sz="1600" dirty="0">
                        <a:solidFill>
                          <a:schemeClr val="tx2"/>
                        </a:solidFill>
                      </a:endParaRPr>
                    </a:p>
                  </a:txBody>
                  <a:tcPr marL="84406" marR="84406"/>
                </a:tc>
              </a:tr>
              <a:tr h="328241">
                <a:tc>
                  <a:txBody>
                    <a:bodyPr/>
                    <a:lstStyle/>
                    <a:p>
                      <a:r>
                        <a:rPr lang="en-ZA" sz="1600" dirty="0" smtClean="0">
                          <a:solidFill>
                            <a:schemeClr val="tx2"/>
                          </a:solidFill>
                        </a:rPr>
                        <a:t>HR</a:t>
                      </a:r>
                      <a:r>
                        <a:rPr lang="en-ZA" sz="1600" baseline="0" dirty="0" smtClean="0">
                          <a:solidFill>
                            <a:schemeClr val="tx2"/>
                          </a:solidFill>
                        </a:rPr>
                        <a:t> Finance – Business Support </a:t>
                      </a:r>
                      <a:endParaRPr lang="en-ZA" sz="1600" dirty="0">
                        <a:solidFill>
                          <a:schemeClr val="tx2"/>
                        </a:solidFill>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lumMod val="60000"/>
                        <a:lumOff val="40000"/>
                      </a:schemeClr>
                    </a:solidFill>
                  </a:tcPr>
                </a:tc>
              </a:tr>
              <a:tr h="328241">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Welcome </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and Introduction: </a:t>
            </a: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4</a:t>
            </a:fld>
            <a:endParaRPr lang="en-ZA" dirty="0">
              <a:solidFill>
                <a:schemeClr val="tx1"/>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endParaRPr lang="en-US"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smtClean="0">
                <a:solidFill>
                  <a:srgbClr val="FF0000"/>
                </a:solidFill>
              </a:rPr>
              <a:t>2. Background </a:t>
            </a:r>
          </a:p>
          <a:p>
            <a:pPr marL="228600" indent="-228600">
              <a:lnSpc>
                <a:spcPct val="135000"/>
              </a:lnSpc>
              <a:spcBef>
                <a:spcPct val="75000"/>
              </a:spcBef>
              <a:spcAft>
                <a:spcPct val="10000"/>
              </a:spcAft>
              <a:buClr>
                <a:schemeClr val="accent1"/>
              </a:buClr>
            </a:pPr>
            <a:r>
              <a:rPr lang="en-ZA" sz="2000" b="1" dirty="0" smtClean="0">
                <a:solidFill>
                  <a:schemeClr val="tx2"/>
                </a:solidFill>
              </a:rPr>
              <a:t>3. Scope of Work</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4. </a:t>
            </a:r>
            <a:r>
              <a:rPr lang="en-ZA" sz="2000" b="1" dirty="0" smtClean="0">
                <a:solidFill>
                  <a:schemeClr val="tx2"/>
                </a:solidFill>
              </a:rPr>
              <a:t>RFP Timelines</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5. Bid Evaluation</a:t>
            </a:r>
          </a:p>
          <a:p>
            <a:pPr marL="228600" indent="-228600" algn="l">
              <a:lnSpc>
                <a:spcPct val="135000"/>
              </a:lnSpc>
              <a:spcBef>
                <a:spcPct val="75000"/>
              </a:spcBef>
              <a:spcAft>
                <a:spcPct val="10000"/>
              </a:spcAft>
              <a:buClr>
                <a:schemeClr val="accent1"/>
              </a:buClr>
            </a:pPr>
            <a:r>
              <a:rPr lang="en-ZA" sz="2000" b="1" dirty="0">
                <a:solidFill>
                  <a:schemeClr val="tx2"/>
                </a:solidFill>
              </a:rPr>
              <a:t>6. Pricing </a:t>
            </a:r>
            <a:r>
              <a:rPr lang="en-ZA" sz="2000" b="1" dirty="0" smtClean="0">
                <a:solidFill>
                  <a:schemeClr val="tx2"/>
                </a:solidFill>
              </a:rPr>
              <a:t>Schedule and BBBEE</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 RFP 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18446"/>
            <a:ext cx="8793162" cy="261610"/>
          </a:xfrm>
        </p:spPr>
        <p:txBody>
          <a:bodyPr/>
          <a:lstStyle/>
          <a:p>
            <a:r>
              <a:rPr lang="en-ZA" sz="2000" dirty="0"/>
              <a:t> </a:t>
            </a:r>
            <a:r>
              <a:rPr lang="en-ZA" sz="2000" dirty="0" smtClean="0"/>
              <a:t> Background </a:t>
            </a:r>
            <a:endParaRPr lang="en-ZA" sz="2000" dirty="0"/>
          </a:p>
        </p:txBody>
      </p:sp>
      <p:sp>
        <p:nvSpPr>
          <p:cNvPr id="3" name="Slide Number Placeholder 2"/>
          <p:cNvSpPr>
            <a:spLocks noGrp="1"/>
          </p:cNvSpPr>
          <p:nvPr>
            <p:ph type="sldNum" sz="quarter" idx="11"/>
          </p:nvPr>
        </p:nvSpPr>
        <p:spPr/>
        <p:txBody>
          <a:bodyPr/>
          <a:lstStyle/>
          <a:p>
            <a:pPr>
              <a:defRPr/>
            </a:pPr>
            <a:fld id="{25B0C65C-ACB3-41B3-B9D6-603EB25AD180}" type="slidenum">
              <a:rPr lang="en-ZA" smtClean="0"/>
              <a:pPr>
                <a:defRPr/>
              </a:pPr>
              <a:t>5</a:t>
            </a:fld>
            <a:endParaRPr lang="en-ZA" dirty="0"/>
          </a:p>
        </p:txBody>
      </p:sp>
      <p:sp>
        <p:nvSpPr>
          <p:cNvPr id="4" name="Rectangle 3"/>
          <p:cNvSpPr/>
          <p:nvPr/>
        </p:nvSpPr>
        <p:spPr>
          <a:xfrm>
            <a:off x="162560" y="875853"/>
            <a:ext cx="8554720" cy="830997"/>
          </a:xfrm>
          <a:prstGeom prst="rect">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wrap="square">
            <a:spAutoFit/>
          </a:bodyPr>
          <a:lstStyle/>
          <a:p>
            <a:r>
              <a:rPr lang="en-ZA" sz="1600" b="1" i="1" dirty="0" smtClean="0"/>
              <a:t>As </a:t>
            </a:r>
            <a:r>
              <a:rPr lang="en-ZA" sz="1600" b="1" i="1" dirty="0"/>
              <a:t>an organ of </a:t>
            </a:r>
            <a:r>
              <a:rPr lang="en-ZA" sz="1600" b="1" i="1" dirty="0" smtClean="0"/>
              <a:t>state, SARS’s </a:t>
            </a:r>
            <a:r>
              <a:rPr lang="en-ZA" sz="1600" b="1" i="1" dirty="0"/>
              <a:t>mandate </a:t>
            </a:r>
            <a:r>
              <a:rPr lang="en-ZA" sz="1600" b="1" i="1" dirty="0" smtClean="0"/>
              <a:t>outlines </a:t>
            </a:r>
            <a:r>
              <a:rPr lang="en-ZA" sz="1600" b="1" i="1" dirty="0"/>
              <a:t>its obligations </a:t>
            </a:r>
            <a:r>
              <a:rPr lang="en-ZA" sz="1600" b="1" i="1" dirty="0" smtClean="0"/>
              <a:t>towards the </a:t>
            </a:r>
            <a:r>
              <a:rPr lang="en-ZA" sz="1600" b="1" i="1" dirty="0"/>
              <a:t>state and its </a:t>
            </a:r>
            <a:r>
              <a:rPr lang="en-ZA" sz="1600" b="1" i="1" dirty="0" smtClean="0"/>
              <a:t>people by:</a:t>
            </a:r>
            <a:endParaRPr lang="en-ZA" sz="1600" b="1" i="1" dirty="0"/>
          </a:p>
          <a:p>
            <a:endParaRPr lang="en-ZA" sz="1600" i="1" dirty="0" smtClean="0"/>
          </a:p>
        </p:txBody>
      </p:sp>
      <p:pic>
        <p:nvPicPr>
          <p:cNvPr id="696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040" y="1899920"/>
            <a:ext cx="7132320" cy="448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656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61480"/>
            <a:ext cx="8793162" cy="575542"/>
          </a:xfrm>
        </p:spPr>
        <p:txBody>
          <a:bodyPr/>
          <a:lstStyle/>
          <a:p>
            <a:r>
              <a:rPr lang="en-ZA" dirty="0"/>
              <a:t> </a:t>
            </a:r>
            <a:r>
              <a:rPr lang="en-ZA" sz="2000" dirty="0" smtClean="0"/>
              <a:t>Background Cont… </a:t>
            </a:r>
            <a:endParaRPr lang="en-ZA" sz="2000" dirty="0"/>
          </a:p>
        </p:txBody>
      </p:sp>
      <p:sp>
        <p:nvSpPr>
          <p:cNvPr id="3" name="Slide Number Placeholder 2"/>
          <p:cNvSpPr>
            <a:spLocks noGrp="1"/>
          </p:cNvSpPr>
          <p:nvPr>
            <p:ph type="sldNum" sz="quarter" idx="11"/>
          </p:nvPr>
        </p:nvSpPr>
        <p:spPr/>
        <p:txBody>
          <a:bodyPr/>
          <a:lstStyle/>
          <a:p>
            <a:pPr>
              <a:defRPr/>
            </a:pPr>
            <a:fld id="{25B0C65C-ACB3-41B3-B9D6-603EB25AD180}" type="slidenum">
              <a:rPr lang="en-ZA" smtClean="0"/>
              <a:pPr>
                <a:defRPr/>
              </a:pPr>
              <a:t>6</a:t>
            </a:fld>
            <a:endParaRPr lang="en-ZA" dirty="0"/>
          </a:p>
        </p:txBody>
      </p:sp>
      <p:graphicFrame>
        <p:nvGraphicFramePr>
          <p:cNvPr id="5" name="Diagram 4"/>
          <p:cNvGraphicFramePr/>
          <p:nvPr>
            <p:extLst>
              <p:ext uri="{D42A27DB-BD31-4B8C-83A1-F6EECF244321}">
                <p14:modId xmlns:p14="http://schemas.microsoft.com/office/powerpoint/2010/main" val="3833922174"/>
              </p:ext>
            </p:extLst>
          </p:nvPr>
        </p:nvGraphicFramePr>
        <p:xfrm>
          <a:off x="629920" y="924560"/>
          <a:ext cx="8107680" cy="4683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9967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61480"/>
            <a:ext cx="8793162" cy="575542"/>
          </a:xfrm>
        </p:spPr>
        <p:txBody>
          <a:bodyPr/>
          <a:lstStyle/>
          <a:p>
            <a:pPr>
              <a:tabLst>
                <a:tab pos="263525" algn="l"/>
                <a:tab pos="355600" algn="l"/>
              </a:tabLst>
            </a:pPr>
            <a:r>
              <a:rPr lang="en-ZA" dirty="0" smtClean="0"/>
              <a:t> </a:t>
            </a:r>
            <a:r>
              <a:rPr lang="en-ZA" sz="2000" dirty="0" smtClean="0"/>
              <a:t>   Scope of Work </a:t>
            </a:r>
            <a:endParaRPr lang="en-ZA" sz="2000" dirty="0"/>
          </a:p>
        </p:txBody>
      </p:sp>
      <p:sp>
        <p:nvSpPr>
          <p:cNvPr id="3" name="Slide Number Placeholder 2"/>
          <p:cNvSpPr>
            <a:spLocks noGrp="1"/>
          </p:cNvSpPr>
          <p:nvPr>
            <p:ph type="sldNum" sz="quarter" idx="11"/>
          </p:nvPr>
        </p:nvSpPr>
        <p:spPr/>
        <p:txBody>
          <a:bodyPr/>
          <a:lstStyle/>
          <a:p>
            <a:pPr>
              <a:defRPr/>
            </a:pPr>
            <a:fld id="{25B0C65C-ACB3-41B3-B9D6-603EB25AD180}" type="slidenum">
              <a:rPr lang="en-ZA" smtClean="0"/>
              <a:pPr>
                <a:defRPr/>
              </a:pPr>
              <a:t>7</a:t>
            </a:fld>
            <a:endParaRPr lang="en-ZA" dirty="0"/>
          </a:p>
        </p:txBody>
      </p:sp>
      <p:graphicFrame>
        <p:nvGraphicFramePr>
          <p:cNvPr id="5" name="Object 4"/>
          <p:cNvGraphicFramePr>
            <a:graphicFrameLocks noChangeAspect="1"/>
          </p:cNvGraphicFramePr>
          <p:nvPr>
            <p:extLst>
              <p:ext uri="{D42A27DB-BD31-4B8C-83A1-F6EECF244321}">
                <p14:modId xmlns:p14="http://schemas.microsoft.com/office/powerpoint/2010/main" val="3525473102"/>
              </p:ext>
            </p:extLst>
          </p:nvPr>
        </p:nvGraphicFramePr>
        <p:xfrm>
          <a:off x="3138805" y="1646555"/>
          <a:ext cx="2459355" cy="2549525"/>
        </p:xfrm>
        <a:graphic>
          <a:graphicData uri="http://schemas.openxmlformats.org/presentationml/2006/ole">
            <mc:AlternateContent xmlns:mc="http://schemas.openxmlformats.org/markup-compatibility/2006">
              <mc:Choice xmlns:v="urn:schemas-microsoft-com:vml" Requires="v">
                <p:oleObj spid="_x0000_s69639" name="Acrobat Document" r:id="rId3" imgW="5676900" imgH="8019870" progId="AcroExch.Document.7">
                  <p:embed/>
                </p:oleObj>
              </mc:Choice>
              <mc:Fallback>
                <p:oleObj name="Acrobat Document" r:id="rId3" imgW="5676900" imgH="8019870" progId="AcroExch.Document.7">
                  <p:embed/>
                  <p:pic>
                    <p:nvPicPr>
                      <p:cNvPr id="0" name=""/>
                      <p:cNvPicPr/>
                      <p:nvPr/>
                    </p:nvPicPr>
                    <p:blipFill>
                      <a:blip r:embed="rId4"/>
                      <a:stretch>
                        <a:fillRect/>
                      </a:stretch>
                    </p:blipFill>
                    <p:spPr>
                      <a:xfrm>
                        <a:off x="3138805" y="1646555"/>
                        <a:ext cx="2459355" cy="2549525"/>
                      </a:xfrm>
                      <a:prstGeom prst="rect">
                        <a:avLst/>
                      </a:prstGeom>
                    </p:spPr>
                  </p:pic>
                </p:oleObj>
              </mc:Fallback>
            </mc:AlternateContent>
          </a:graphicData>
        </a:graphic>
      </p:graphicFrame>
    </p:spTree>
    <p:extLst>
      <p:ext uri="{BB962C8B-B14F-4D97-AF65-F5344CB8AC3E}">
        <p14:creationId xmlns:p14="http://schemas.microsoft.com/office/powerpoint/2010/main" val="3595107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a:xfrm>
            <a:off x="0" y="6645902"/>
            <a:ext cx="862012" cy="184666"/>
          </a:xfrm>
        </p:spPr>
        <p:txBody>
          <a:bodyPr/>
          <a:lstStyle/>
          <a:p>
            <a:pPr algn="ctr">
              <a:defRPr/>
            </a:pPr>
            <a:fld id="{1D46AC71-C261-4AF3-BFB1-CCAEF8821007}" type="slidenum">
              <a:rPr lang="en-ZA" smtClean="0">
                <a:solidFill>
                  <a:schemeClr val="tx1"/>
                </a:solidFill>
              </a:rPr>
              <a:pPr algn="ctr">
                <a:defRPr/>
              </a:pPr>
              <a:t>8</a:t>
            </a:fld>
            <a:endParaRPr lang="en-ZA" dirty="0">
              <a:solidFill>
                <a:schemeClr val="tx1"/>
              </a:solidFill>
            </a:endParaRPr>
          </a:p>
        </p:txBody>
      </p:sp>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Scope of Work</a:t>
            </a:r>
            <a:endParaRPr lang="en-ZA" sz="2000" b="1" dirty="0">
              <a:solidFill>
                <a:schemeClr val="bg1">
                  <a:lumMod val="75000"/>
                </a:schemeClr>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4. </a:t>
            </a:r>
            <a:r>
              <a:rPr lang="en-ZA" sz="2000" b="1" dirty="0" smtClean="0">
                <a:solidFill>
                  <a:srgbClr val="FF0000"/>
                </a:solidFill>
              </a:rPr>
              <a:t>RFP Timelines</a:t>
            </a:r>
            <a:endParaRPr lang="en-ZA" sz="2000" b="1" dirty="0">
              <a:solidFill>
                <a:srgbClr val="FF0000"/>
              </a:solidFill>
            </a:endParaRPr>
          </a:p>
          <a:p>
            <a:pPr marL="228600" indent="-228600" algn="l">
              <a:lnSpc>
                <a:spcPct val="135000"/>
              </a:lnSpc>
              <a:spcBef>
                <a:spcPct val="75000"/>
              </a:spcBef>
              <a:spcAft>
                <a:spcPct val="10000"/>
              </a:spcAft>
              <a:buClr>
                <a:schemeClr val="accent1"/>
              </a:buClr>
            </a:pPr>
            <a:r>
              <a:rPr lang="en-ZA" sz="2000" b="1" dirty="0">
                <a:solidFill>
                  <a:schemeClr val="accent2">
                    <a:lumMod val="50000"/>
                  </a:schemeClr>
                </a:solidFill>
              </a:rPr>
              <a:t>5. Bid Evaluation</a:t>
            </a:r>
          </a:p>
          <a:p>
            <a:pPr marL="228600" indent="-228600" algn="l">
              <a:lnSpc>
                <a:spcPct val="135000"/>
              </a:lnSpc>
              <a:spcBef>
                <a:spcPct val="75000"/>
              </a:spcBef>
              <a:spcAft>
                <a:spcPct val="10000"/>
              </a:spcAft>
              <a:buClr>
                <a:schemeClr val="accent1"/>
              </a:buClr>
            </a:pPr>
            <a:r>
              <a:rPr lang="en-ZA" sz="2000" b="1" dirty="0">
                <a:solidFill>
                  <a:schemeClr val="tx2"/>
                </a:solidFill>
              </a:rPr>
              <a:t>6. Pricing </a:t>
            </a:r>
            <a:r>
              <a:rPr lang="en-ZA" sz="2000" b="1" dirty="0" smtClean="0">
                <a:solidFill>
                  <a:schemeClr val="tx2"/>
                </a:solidFill>
              </a:rPr>
              <a:t>Schedule and BBBEE</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 RFP submission and </a:t>
            </a:r>
            <a:r>
              <a:rPr lang="en-ZA" sz="2000" b="1" dirty="0" smtClean="0">
                <a:solidFill>
                  <a:schemeClr val="tx2"/>
                </a:solidFill>
              </a:rPr>
              <a:t>contact details</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8.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3"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9</a:t>
            </a:fld>
            <a:endParaRPr lang="en-ZA" dirty="0">
              <a:solidFill>
                <a:schemeClr val="tx1"/>
              </a:solidFill>
            </a:endParaRPr>
          </a:p>
        </p:txBody>
      </p:sp>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RFP Timelines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1209285829"/>
              </p:ext>
            </p:extLst>
          </p:nvPr>
        </p:nvGraphicFramePr>
        <p:xfrm>
          <a:off x="0" y="782322"/>
          <a:ext cx="9144000" cy="5567675"/>
        </p:xfrm>
        <a:graphic>
          <a:graphicData uri="http://schemas.openxmlformats.org/drawingml/2006/table">
            <a:tbl>
              <a:tblPr firstRow="1" bandRow="1">
                <a:tableStyleId>{5C22544A-7EE6-4342-B048-85BDC9FD1C3A}</a:tableStyleId>
              </a:tblPr>
              <a:tblGrid>
                <a:gridCol w="6004560"/>
                <a:gridCol w="3139440"/>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ctr"/>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r>
                        <a:rPr lang="en-ZA" sz="1800" b="1" dirty="0" smtClean="0">
                          <a:solidFill>
                            <a:schemeClr val="accent1">
                              <a:lumMod val="90000"/>
                            </a:schemeClr>
                          </a:solidFill>
                        </a:rPr>
                        <a:t>RFP</a:t>
                      </a:r>
                      <a:r>
                        <a:rPr lang="en-ZA" sz="1800" b="1" baseline="0" dirty="0" smtClean="0">
                          <a:solidFill>
                            <a:schemeClr val="accent1">
                              <a:lumMod val="90000"/>
                            </a:schemeClr>
                          </a:solidFill>
                        </a:rPr>
                        <a:t> Advertisement in Sunday Times</a:t>
                      </a:r>
                      <a:endParaRPr lang="en-ZA" sz="1800" b="1" dirty="0">
                        <a:solidFill>
                          <a:schemeClr val="accent1">
                            <a:lumMod val="90000"/>
                          </a:schemeClr>
                        </a:solidFill>
                      </a:endParaRPr>
                    </a:p>
                  </a:txBody>
                  <a:tcPr/>
                </a:tc>
                <a:tc>
                  <a:txBody>
                    <a:bodyPr/>
                    <a:lstStyle/>
                    <a:p>
                      <a:pPr algn="l"/>
                      <a:r>
                        <a:rPr lang="en-ZA" sz="1800" b="1" dirty="0" smtClean="0">
                          <a:solidFill>
                            <a:schemeClr val="accent1">
                              <a:lumMod val="90000"/>
                            </a:schemeClr>
                          </a:solidFill>
                        </a:rPr>
                        <a:t>09 December  2012</a:t>
                      </a:r>
                      <a:endParaRPr lang="en-ZA" sz="1800" b="1" dirty="0">
                        <a:solidFill>
                          <a:schemeClr val="accent1">
                            <a:lumMod val="90000"/>
                          </a:schemeClr>
                        </a:solidFill>
                      </a:endParaRPr>
                    </a:p>
                  </a:txBody>
                  <a:tcPr/>
                </a:tc>
              </a:tr>
              <a:tr h="716721">
                <a:tc>
                  <a:txBody>
                    <a:bodyPr/>
                    <a:lstStyle/>
                    <a:p>
                      <a:r>
                        <a:rPr lang="en-ZA" sz="1800" b="1" dirty="0" smtClean="0">
                          <a:solidFill>
                            <a:schemeClr val="accent1">
                              <a:lumMod val="90000"/>
                            </a:schemeClr>
                          </a:solidFill>
                        </a:rPr>
                        <a:t>Tender</a:t>
                      </a:r>
                      <a:r>
                        <a:rPr lang="en-ZA" sz="1800" b="1" baseline="0" dirty="0" smtClean="0">
                          <a:solidFill>
                            <a:schemeClr val="accent1">
                              <a:lumMod val="90000"/>
                            </a:schemeClr>
                          </a:solidFill>
                        </a:rPr>
                        <a:t> documents on SARS website</a:t>
                      </a:r>
                      <a:endParaRPr lang="en-ZA" sz="1800" b="1" dirty="0">
                        <a:solidFill>
                          <a:schemeClr val="accent1">
                            <a:lumMod val="90000"/>
                          </a:schemeClr>
                        </a:solidFill>
                      </a:endParaRPr>
                    </a:p>
                  </a:txBody>
                  <a:tcPr/>
                </a:tc>
                <a:tc>
                  <a:txBody>
                    <a:bodyPr/>
                    <a:lstStyle/>
                    <a:p>
                      <a:pPr algn="l"/>
                      <a:r>
                        <a:rPr lang="en-ZA" sz="1800" b="1" dirty="0" smtClean="0">
                          <a:solidFill>
                            <a:schemeClr val="accent1">
                              <a:lumMod val="90000"/>
                            </a:schemeClr>
                          </a:solidFill>
                        </a:rPr>
                        <a:t>09 December 2012</a:t>
                      </a:r>
                      <a:endParaRPr lang="en-ZA" sz="1800" b="1" dirty="0">
                        <a:solidFill>
                          <a:schemeClr val="accent1">
                            <a:lumMod val="90000"/>
                          </a:schemeClr>
                        </a:solidFill>
                      </a:endParaRPr>
                    </a:p>
                  </a:txBody>
                  <a:tcPr/>
                </a:tc>
              </a:tr>
              <a:tr h="716721">
                <a:tc>
                  <a:txBody>
                    <a:bodyPr/>
                    <a:lstStyle/>
                    <a:p>
                      <a:r>
                        <a:rPr lang="en-ZA" sz="1800" b="1" dirty="0" smtClean="0">
                          <a:solidFill>
                            <a:schemeClr val="accent1">
                              <a:lumMod val="90000"/>
                            </a:schemeClr>
                          </a:solidFill>
                        </a:rPr>
                        <a:t>RFP</a:t>
                      </a:r>
                      <a:r>
                        <a:rPr lang="en-ZA" sz="1800" b="1" baseline="0" dirty="0" smtClean="0">
                          <a:solidFill>
                            <a:schemeClr val="accent1">
                              <a:lumMod val="90000"/>
                            </a:schemeClr>
                          </a:solidFill>
                        </a:rPr>
                        <a:t> Advertisement in Government Bulletin</a:t>
                      </a:r>
                    </a:p>
                  </a:txBody>
                  <a:tcPr/>
                </a:tc>
                <a:tc>
                  <a:txBody>
                    <a:bodyPr/>
                    <a:lstStyle/>
                    <a:p>
                      <a:pPr algn="l"/>
                      <a:r>
                        <a:rPr lang="en-ZA" sz="1800" b="1" dirty="0" smtClean="0">
                          <a:solidFill>
                            <a:schemeClr val="accent1">
                              <a:lumMod val="90000"/>
                            </a:schemeClr>
                          </a:solidFill>
                        </a:rPr>
                        <a:t>07 December </a:t>
                      </a:r>
                      <a:r>
                        <a:rPr lang="en-ZA" sz="1800" b="1" baseline="0" dirty="0" smtClean="0">
                          <a:solidFill>
                            <a:schemeClr val="accent1">
                              <a:lumMod val="90000"/>
                            </a:schemeClr>
                          </a:solidFill>
                        </a:rPr>
                        <a:t>2012</a:t>
                      </a:r>
                      <a:endParaRPr lang="en-ZA" sz="1800" b="1" dirty="0">
                        <a:solidFill>
                          <a:schemeClr val="accent1">
                            <a:lumMod val="90000"/>
                          </a:schemeClr>
                        </a:solidFill>
                      </a:endParaRPr>
                    </a:p>
                  </a:txBody>
                  <a:tcPr/>
                </a:tc>
              </a:tr>
              <a:tr h="716721">
                <a:tc>
                  <a:txBody>
                    <a:bodyPr/>
                    <a:lstStyle/>
                    <a:p>
                      <a:r>
                        <a:rPr lang="en-ZA" sz="1800" b="1" dirty="0" smtClean="0">
                          <a:solidFill>
                            <a:srgbClr val="FF0000"/>
                          </a:solidFill>
                        </a:rPr>
                        <a:t>Non – compulsory briefing session</a:t>
                      </a:r>
                      <a:endParaRPr lang="en-ZA" sz="1800" b="1" dirty="0">
                        <a:solidFill>
                          <a:srgbClr val="FF0000"/>
                        </a:solidFill>
                      </a:endParaRPr>
                    </a:p>
                  </a:txBody>
                  <a:tcPr/>
                </a:tc>
                <a:tc>
                  <a:txBody>
                    <a:bodyPr/>
                    <a:lstStyle/>
                    <a:p>
                      <a:pPr algn="l"/>
                      <a:r>
                        <a:rPr lang="en-ZA" sz="1800" b="1" dirty="0" smtClean="0">
                          <a:solidFill>
                            <a:srgbClr val="FF0000"/>
                          </a:solidFill>
                        </a:rPr>
                        <a:t>14 January 2013,</a:t>
                      </a:r>
                      <a:r>
                        <a:rPr lang="en-ZA" sz="1800" b="1" baseline="0" dirty="0" smtClean="0">
                          <a:solidFill>
                            <a:srgbClr val="FF0000"/>
                          </a:solidFill>
                        </a:rPr>
                        <a:t> </a:t>
                      </a:r>
                      <a:r>
                        <a:rPr lang="en-ZA" sz="1800" b="1" dirty="0" smtClean="0">
                          <a:solidFill>
                            <a:srgbClr val="FF0000"/>
                          </a:solidFill>
                        </a:rPr>
                        <a:t>14H00</a:t>
                      </a:r>
                      <a:endParaRPr lang="en-ZA" sz="1800" b="1" dirty="0">
                        <a:solidFill>
                          <a:srgbClr val="FF0000"/>
                        </a:solidFill>
                      </a:endParaRPr>
                    </a:p>
                  </a:txBody>
                  <a:tcPr/>
                </a:tc>
              </a:tr>
              <a:tr h="716721">
                <a:tc>
                  <a:txBody>
                    <a:bodyPr/>
                    <a:lstStyle/>
                    <a:p>
                      <a:r>
                        <a:rPr lang="en-ZA" sz="1800" b="1" dirty="0" smtClean="0">
                          <a:solidFill>
                            <a:schemeClr val="accent2">
                              <a:lumMod val="50000"/>
                            </a:schemeClr>
                          </a:solidFill>
                        </a:rPr>
                        <a:t>Questions relating to RFP</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17 January 2013</a:t>
                      </a:r>
                      <a:endParaRPr lang="en-ZA" sz="1800" b="1" dirty="0">
                        <a:solidFill>
                          <a:schemeClr val="accent2">
                            <a:lumMod val="50000"/>
                          </a:schemeClr>
                        </a:solidFill>
                      </a:endParaRPr>
                    </a:p>
                  </a:txBody>
                  <a:tcP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28 January 2013, 11h00</a:t>
                      </a:r>
                      <a:endParaRPr lang="en-ZA" sz="1800" b="1" dirty="0">
                        <a:solidFill>
                          <a:schemeClr val="accent2">
                            <a:lumMod val="50000"/>
                          </a:schemeClr>
                        </a:solidFill>
                      </a:endParaRPr>
                    </a:p>
                  </a:txBody>
                  <a:tcP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March /April 2013*</a:t>
                      </a:r>
                      <a:endParaRPr lang="en-ZA" sz="1800" b="1" dirty="0">
                        <a:solidFill>
                          <a:schemeClr val="accent2">
                            <a:lumMod val="50000"/>
                          </a:schemeClr>
                        </a:solidFill>
                      </a:endParaRPr>
                    </a:p>
                  </a:txBody>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BD404429948C14DA3CD6BBC222E0FB6" ma:contentTypeVersion="1" ma:contentTypeDescription="Create a new document." ma:contentTypeScope="" ma:versionID="6d513277523022328f5410c14ec038d2">
  <xsd:schema xmlns:xsd="http://www.w3.org/2001/XMLSchema" xmlns:p="http://schemas.microsoft.com/office/2006/metadata/properties" targetNamespace="http://schemas.microsoft.com/office/2006/metadata/properties" ma:root="true" ma:fieldsID="7a4ff4f0e813011515e2fe578b68b26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purl.org/dc/elements/1.1/"/>
    <ds:schemaRef ds:uri="http://schemas.microsoft.com/office/2006/documentManagement/types"/>
    <ds:schemaRef ds:uri="http://schemas.microsoft.com/office/2006/metadata/properties"/>
    <ds:schemaRef ds:uri="http://www.w3.org/XML/1998/namespace"/>
    <ds:schemaRef ds:uri="http://purl.org/dc/terms/"/>
    <ds:schemaRef ds:uri="http://purl.org/dc/dcmitype/"/>
    <ds:schemaRef ds:uri="http://schemas.openxmlformats.org/package/2006/metadata/core-properties"/>
  </ds:schemaRefs>
</ds:datastoreItem>
</file>

<file path=customXml/itemProps3.xml><?xml version="1.0" encoding="utf-8"?>
<ds:datastoreItem xmlns:ds="http://schemas.openxmlformats.org/officeDocument/2006/customXml" ds:itemID="{04E3A07A-429A-4CC6-8697-3942D36264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26335</TotalTime>
  <Words>1145</Words>
  <Application>Microsoft Office PowerPoint</Application>
  <PresentationFormat>On-screen Show (4:3)</PresentationFormat>
  <Paragraphs>282</Paragraphs>
  <Slides>22</Slides>
  <Notes>11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22</vt:i4>
      </vt:variant>
    </vt:vector>
  </HeadingPairs>
  <TitlesOfParts>
    <vt:vector size="26" baseType="lpstr">
      <vt:lpstr>Template</vt:lpstr>
      <vt:lpstr>Acrobat Document</vt:lpstr>
      <vt:lpstr>Document</vt:lpstr>
      <vt:lpstr>Worksheet</vt:lpstr>
      <vt:lpstr>PowerPoint Presentation</vt:lpstr>
      <vt:lpstr>   Table of Contents</vt:lpstr>
      <vt:lpstr>PowerPoint Presentation</vt:lpstr>
      <vt:lpstr>PowerPoint Presentation</vt:lpstr>
      <vt:lpstr>  Background </vt:lpstr>
      <vt:lpstr> Background Cont… </vt:lpstr>
      <vt:lpstr>    Scope of Work </vt:lpstr>
      <vt:lpstr>PowerPoint Presentation</vt:lpstr>
      <vt:lpstr>PowerPoint Presentation</vt:lpstr>
      <vt:lpstr>PowerPoint Presentation</vt:lpstr>
      <vt:lpstr>PowerPoint Presentation</vt:lpstr>
      <vt:lpstr>PowerPoint Presentation</vt:lpstr>
      <vt:lpstr>SARS BBBEE Requirements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Jackie Jempe</cp:lastModifiedBy>
  <cp:revision>711</cp:revision>
  <cp:lastPrinted>2013-01-10T13:27:58Z</cp:lastPrinted>
  <dcterms:created xsi:type="dcterms:W3CDTF">2010-07-28T18:35:53Z</dcterms:created>
  <dcterms:modified xsi:type="dcterms:W3CDTF">2013-01-14T13:26:14Z</dcterms:modified>
</cp:coreProperties>
</file>